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429" r:id="rId2"/>
    <p:sldId id="7520" r:id="rId3"/>
    <p:sldId id="7476" r:id="rId4"/>
    <p:sldId id="7528" r:id="rId5"/>
    <p:sldId id="7531" r:id="rId6"/>
    <p:sldId id="7487" r:id="rId7"/>
    <p:sldId id="7544" r:id="rId8"/>
    <p:sldId id="7549" r:id="rId9"/>
    <p:sldId id="7524" r:id="rId10"/>
    <p:sldId id="7547" r:id="rId11"/>
    <p:sldId id="7548" r:id="rId12"/>
  </p:sldIdLst>
  <p:sldSz cx="15544800" cy="10058400"/>
  <p:notesSz cx="9601200" cy="150876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000">
          <p15:clr>
            <a:srgbClr val="A4A3A4"/>
          </p15:clr>
        </p15:guide>
        <p15:guide id="2" pos="1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75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CCFF"/>
    <a:srgbClr val="FF6600"/>
    <a:srgbClr val="0066FF"/>
    <a:srgbClr val="000000"/>
    <a:srgbClr val="FF0000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D0E3E-3F36-4431-A713-BE84B3DDADE4}" v="6" dt="2025-07-16T16:16:08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94848" autoAdjust="0"/>
  </p:normalViewPr>
  <p:slideViewPr>
    <p:cSldViewPr snapToGrid="0">
      <p:cViewPr varScale="1">
        <p:scale>
          <a:sx n="48" d="100"/>
          <a:sy n="48" d="100"/>
        </p:scale>
        <p:origin x="786" y="36"/>
      </p:cViewPr>
      <p:guideLst>
        <p:guide orient="horz" pos="6000"/>
        <p:guide pos="1608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notesViewPr>
    <p:cSldViewPr snapToGrid="0">
      <p:cViewPr varScale="1">
        <p:scale>
          <a:sx n="47" d="100"/>
          <a:sy n="47" d="100"/>
        </p:scale>
        <p:origin x="3384" y="54"/>
      </p:cViewPr>
      <p:guideLst>
        <p:guide orient="horz" pos="475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8C85AFB-4C7F-9EB8-5CDE-A29EDF9503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91013" y="119063"/>
            <a:ext cx="52451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6693" eaLnBrk="1" hangingPunct="1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IRVINE LIBRARY SYSTEM PLANNING STUDY</a:t>
            </a:r>
          </a:p>
          <a:p>
            <a:pPr>
              <a:defRPr/>
            </a:pPr>
            <a:r>
              <a:rPr lang="en-US"/>
              <a:t>JOHNSON FAVARO COMMUNITY TOWNHALL  PRESENTATION </a:t>
            </a:r>
          </a:p>
          <a:p>
            <a:pPr>
              <a:defRPr/>
            </a:pPr>
            <a:r>
              <a:rPr lang="en-US"/>
              <a:t>June , 2021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3B69B81A-2B4A-2CD9-38FF-B5AC18E67B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330363"/>
            <a:ext cx="41576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669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7A5301C4-06BE-7416-160C-D603F962097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14330363"/>
            <a:ext cx="41592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5147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1DDB40-EAB2-41D8-B94B-48B05EBE8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33C577-7A37-733C-069F-00D9BE32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09538"/>
            <a:ext cx="41560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/>
          <a:lstStyle>
            <a:defPPr>
              <a:defRPr lang="en-US"/>
            </a:defPPr>
            <a:lvl1pPr algn="l" defTabSz="601294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/>
              <a:t>JOHNSON FAVARO</a:t>
            </a:r>
          </a:p>
          <a:p>
            <a:pPr eaLnBrk="1" hangingPunct="1">
              <a:defRPr/>
            </a:pPr>
            <a:r>
              <a:rPr lang="en-US" i="1" dirty="0"/>
              <a:t>Architecture and Urban Design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EB7D627-CD0E-B3A5-1332-5052344D01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76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669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CA57BF9-2082-4FE2-DC37-029EC8D5B8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669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FC03A26-5A46-6AAD-73DD-DEB9B5E21C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1131888"/>
            <a:ext cx="8740775" cy="565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9EC49A2A-ABDC-69BA-4B5E-013E521477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7165975"/>
            <a:ext cx="7686675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92486D81-D312-680B-4F5B-61FBC7E7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330363"/>
            <a:ext cx="41576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669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9CE604B1-9201-1C5B-8018-07DFF6379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14330363"/>
            <a:ext cx="41592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5147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B09EA-6781-4231-A875-C403B55B5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>
            <a:extLst>
              <a:ext uri="{FF2B5EF4-FFF2-40B4-BE49-F238E27FC236}">
                <a16:creationId xmlns:a16="http://schemas.microsoft.com/office/drawing/2014/main" id="{7FB48884-2737-FEDB-976A-6B7B28E9D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>
            <a:extLst>
              <a:ext uri="{FF2B5EF4-FFF2-40B4-BE49-F238E27FC236}">
                <a16:creationId xmlns:a16="http://schemas.microsoft.com/office/drawing/2014/main" id="{FB16D204-42DF-1BE0-A3D9-6E4307D2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0276" name="Slide Number Placeholder 3">
            <a:extLst>
              <a:ext uri="{FF2B5EF4-FFF2-40B4-BE49-F238E27FC236}">
                <a16:creationId xmlns:a16="http://schemas.microsoft.com/office/drawing/2014/main" id="{90BF4799-9FF1-BD2F-4AE1-A9B17895D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6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57175" defTabSz="576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196850" defTabSz="576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196850" defTabSz="576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196850" defTabSz="576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196850" defTabSz="576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196850" defTabSz="576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196850" defTabSz="576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196850" defTabSz="576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933FA-0021-45BD-A853-A196E764F15A}" type="slidenum">
              <a:rPr lang="en-US" altLang="en-US" sz="800" smtClean="0"/>
              <a:pPr>
                <a:spcBef>
                  <a:spcPct val="0"/>
                </a:spcBef>
              </a:pPr>
              <a:t>1</a:t>
            </a:fld>
            <a:endParaRPr lang="en-US" altLang="en-US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>
            <a:extLst>
              <a:ext uri="{FF2B5EF4-FFF2-40B4-BE49-F238E27FC236}">
                <a16:creationId xmlns:a16="http://schemas.microsoft.com/office/drawing/2014/main" id="{3F634629-AA7E-8FF3-85BF-B1D7EDE92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>
            <a:extLst>
              <a:ext uri="{FF2B5EF4-FFF2-40B4-BE49-F238E27FC236}">
                <a16:creationId xmlns:a16="http://schemas.microsoft.com/office/drawing/2014/main" id="{442B8F21-19BB-80AF-AE7F-0D8A41B5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3348" name="Slide Number Placeholder 3">
            <a:extLst>
              <a:ext uri="{FF2B5EF4-FFF2-40B4-BE49-F238E27FC236}">
                <a16:creationId xmlns:a16="http://schemas.microsoft.com/office/drawing/2014/main" id="{76A13B69-E3A6-83FA-F92E-23021C241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4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84175" defTabSz="854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2113" indent="-296863" defTabSz="854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46325" indent="-296863" defTabSz="854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30538" indent="-296863" defTabSz="854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87738" indent="-296863" defTabSz="854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44938" indent="-296863" defTabSz="854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02138" indent="-296863" defTabSz="854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59338" indent="-296863" defTabSz="854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575B7-B83E-4AF1-B3B1-08826519A930}" type="slidenum">
              <a:rPr lang="en-US" altLang="en-US" sz="1100" smtClean="0"/>
              <a:pPr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>
            <a:extLst>
              <a:ext uri="{FF2B5EF4-FFF2-40B4-BE49-F238E27FC236}">
                <a16:creationId xmlns:a16="http://schemas.microsoft.com/office/drawing/2014/main" id="{D86705B0-8ADA-4262-9EF6-58940740E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>
            <a:extLst>
              <a:ext uri="{FF2B5EF4-FFF2-40B4-BE49-F238E27FC236}">
                <a16:creationId xmlns:a16="http://schemas.microsoft.com/office/drawing/2014/main" id="{94C0A3DA-B9E5-D5EB-9E04-A7CF08924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5396" name="Slide Number Placeholder 3">
            <a:extLst>
              <a:ext uri="{FF2B5EF4-FFF2-40B4-BE49-F238E27FC236}">
                <a16:creationId xmlns:a16="http://schemas.microsoft.com/office/drawing/2014/main" id="{4542EEF1-8AEB-EA1A-E545-6C585A910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6013" indent="-401638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41488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62213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81350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385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957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529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101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109697-0F86-4835-964D-B374EDF51304}" type="slidenum">
              <a:rPr lang="en-US" altLang="en-US" sz="1100" smtClean="0"/>
              <a:pPr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>
            <a:extLst>
              <a:ext uri="{FF2B5EF4-FFF2-40B4-BE49-F238E27FC236}">
                <a16:creationId xmlns:a16="http://schemas.microsoft.com/office/drawing/2014/main" id="{FCA82DB1-9585-C5C8-CFFE-74116AEB3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>
            <a:extLst>
              <a:ext uri="{FF2B5EF4-FFF2-40B4-BE49-F238E27FC236}">
                <a16:creationId xmlns:a16="http://schemas.microsoft.com/office/drawing/2014/main" id="{85C1886D-54AC-60BC-DF05-081FF8F0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9492" name="Slide Number Placeholder 3">
            <a:extLst>
              <a:ext uri="{FF2B5EF4-FFF2-40B4-BE49-F238E27FC236}">
                <a16:creationId xmlns:a16="http://schemas.microsoft.com/office/drawing/2014/main" id="{F633CAC4-BD89-001D-9EC6-E44AF75F7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6013" indent="-401638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41488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62213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81350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385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957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529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101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E5ECD-D4B2-49FC-AECC-FAD7A727F30D}" type="slidenum">
              <a:rPr lang="en-US" altLang="en-US" sz="1100" smtClean="0"/>
              <a:pPr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080361DB-B160-06A6-09CB-12070491D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9D18575C-0E99-6D7B-4A68-2E779A940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F9A2908C-118D-8EF0-304F-93DB0BBAE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14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39888" indent="-598488" defTabSz="1314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55875" indent="-461963" defTabSz="1314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5213" indent="-461963" defTabSz="1314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54550" indent="-461963" defTabSz="1314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11750" indent="-461963" defTabSz="1314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68950" indent="-461963" defTabSz="1314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26150" indent="-461963" defTabSz="1314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83350" indent="-461963" defTabSz="1314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761CE9-94B8-4C23-AB4A-05151F86DE32}" type="slidenum">
              <a:rPr lang="en-US" altLang="en-US" sz="1500" smtClean="0"/>
              <a:pPr>
                <a:spcBef>
                  <a:spcPct val="0"/>
                </a:spcBef>
              </a:pPr>
              <a:t>7</a:t>
            </a:fld>
            <a:endParaRPr lang="en-US" altLang="en-US"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>
            <a:extLst>
              <a:ext uri="{FF2B5EF4-FFF2-40B4-BE49-F238E27FC236}">
                <a16:creationId xmlns:a16="http://schemas.microsoft.com/office/drawing/2014/main" id="{DE0D817F-2ED4-B7E5-639D-6368E1F8C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>
            <a:extLst>
              <a:ext uri="{FF2B5EF4-FFF2-40B4-BE49-F238E27FC236}">
                <a16:creationId xmlns:a16="http://schemas.microsoft.com/office/drawing/2014/main" id="{4818BE4A-57EA-3B0A-C8F1-47816812D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5876" name="Slide Number Placeholder 3">
            <a:extLst>
              <a:ext uri="{FF2B5EF4-FFF2-40B4-BE49-F238E27FC236}">
                <a16:creationId xmlns:a16="http://schemas.microsoft.com/office/drawing/2014/main" id="{AC04880F-AFBC-52A7-B75D-659A37EA6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144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1077913" indent="-411163" defTabSz="13144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662113" indent="-328613" defTabSz="13144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2328863" indent="-328613" defTabSz="13144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994025" indent="-328613" defTabSz="13144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3451225" indent="-328613" defTabSz="13144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3908425" indent="-328613" defTabSz="13144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4365625" indent="-328613" defTabSz="13144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4822825" indent="-328613" defTabSz="13144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0FD9687E-83B1-4925-A195-F1C9F04705DD}" type="slidenum">
              <a:rPr lang="en-US" altLang="en-US" sz="1700" smtClean="0">
                <a:latin typeface="Arial" panose="020B0604020202020204" pitchFamily="34" charset="0"/>
              </a:rPr>
              <a:pPr/>
              <a:t>9</a:t>
            </a:fld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Slide Image Placeholder 1">
            <a:extLst>
              <a:ext uri="{FF2B5EF4-FFF2-40B4-BE49-F238E27FC236}">
                <a16:creationId xmlns:a16="http://schemas.microsoft.com/office/drawing/2014/main" id="{51F3BFDC-7DC7-18FC-A138-2728ABB8A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Notes Placeholder 2">
            <a:extLst>
              <a:ext uri="{FF2B5EF4-FFF2-40B4-BE49-F238E27FC236}">
                <a16:creationId xmlns:a16="http://schemas.microsoft.com/office/drawing/2014/main" id="{4F70CF7C-73D7-3D80-7A7F-5EF4C81A2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24" name="Slide Number Placeholder 3">
            <a:extLst>
              <a:ext uri="{FF2B5EF4-FFF2-40B4-BE49-F238E27FC236}">
                <a16:creationId xmlns:a16="http://schemas.microsoft.com/office/drawing/2014/main" id="{279A1968-7225-6C7F-36FD-8045C84DD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6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31950" indent="-588963" defTabSz="1306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46350" indent="-454025" defTabSz="1306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97275" indent="-454025" defTabSz="1306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41850" indent="-454025" defTabSz="1306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99050" indent="-454025" defTabSz="1306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56250" indent="-454025" defTabSz="1306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13450" indent="-454025" defTabSz="1306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70650" indent="-454025" defTabSz="1306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73E6E-4D3A-4CD6-97EB-337EBB08B1B8}" type="slidenum">
              <a:rPr lang="en-US" altLang="en-US" sz="1500" smtClean="0"/>
              <a:pPr>
                <a:spcBef>
                  <a:spcPct val="0"/>
                </a:spcBef>
              </a:pPr>
              <a:t>10</a:t>
            </a:fld>
            <a:endParaRPr lang="en-US" altLang="en-US"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>
            <a:extLst>
              <a:ext uri="{FF2B5EF4-FFF2-40B4-BE49-F238E27FC236}">
                <a16:creationId xmlns:a16="http://schemas.microsoft.com/office/drawing/2014/main" id="{65BE3364-BD55-2752-77BE-4E0FB926D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Notes Placeholder 2">
            <a:extLst>
              <a:ext uri="{FF2B5EF4-FFF2-40B4-BE49-F238E27FC236}">
                <a16:creationId xmlns:a16="http://schemas.microsoft.com/office/drawing/2014/main" id="{C27AD146-C678-8F52-72DA-AD8B27D7F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9972" name="Slide Number Placeholder 3">
            <a:extLst>
              <a:ext uri="{FF2B5EF4-FFF2-40B4-BE49-F238E27FC236}">
                <a16:creationId xmlns:a16="http://schemas.microsoft.com/office/drawing/2014/main" id="{1939A7CF-9DE0-40BF-C223-CF2E0E758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6013" indent="-401638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41488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62213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81350" indent="-307975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385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957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529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10150" indent="-307975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72C13-4875-4B6D-8904-545345CD51AC}" type="slidenum">
              <a:rPr lang="en-US" altLang="en-US" sz="1100" smtClean="0"/>
              <a:pPr>
                <a:spcBef>
                  <a:spcPct val="0"/>
                </a:spcBef>
              </a:pPr>
              <a:t>11</a:t>
            </a:fld>
            <a:endParaRPr lang="en-US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57464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HITECTURE THAT 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2F26BF3D-4D3B-FA0F-5D3A-D84F99A70DC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D0436415-177D-F99F-6992-1E85D98DCDF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B81B86B-9D2E-6DBB-B1CE-28272ED48A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Distinguished by people and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0567D-7670-AC04-3215-83E3D95A93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ARCHITECTURE THAT 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AF20B-C625-2BE5-22E8-FF1525F215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7CA9B-ACA0-B0F3-D350-3A9EB47A31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967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ACROSS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EB752A2-6E09-36A4-0A67-55FB8B4DE3C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25009A9B-A509-33CF-EE7C-162573F9CC7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84A19C-0790-E5B0-DB5C-190719C671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The American library  is constantly reinventing itself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602B2-2980-B94F-C762-CB56935D4D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INNOVATION ACROSS THE 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27D11-B5C5-38FB-5FCC-0F42D9F681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4A449-4AA5-EB3F-9025-E2E82D14EF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23944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C779B663-9DE5-7DBE-CF50-AA620547BFD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85A40C05-478C-D254-96A0-B1B772AB797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7C4ECD-6798-FCFF-CD07-68EBDB0240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Equitably distributed and accessible library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CF1FA-C669-B260-0968-56CEB3667D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CANDIDATE LOCATIONS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AF9CF-B7D8-566B-0C82-AF49A9DD7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2A9CD-915F-2B7F-6C4D-376E30EBE0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0193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S AND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D68BAEA1-15E5-8187-9F85-4FB7305081A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27A029DB-5C3E-86BC-F7F6-8B529776C4F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07B1E7C-2FA3-6AC7-476F-8F5B80337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Floor area driven by program need and tailored to each branch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D762C-0CDB-7E7C-6ADC-2FC4B5F6D6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CANDIDATE PROGRAMS AND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3656A-FD37-CED2-10FB-301EFD8202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9776D-4BDF-C7EA-6DCD-A02A068709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0567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85E1F69D-E4A0-5C04-22FE-AA31B3E0173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A09EE637-FE1F-35F5-E782-C50E7275F38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5CDF63-E30C-8D7C-F6E8-CAA480C2E8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Fit and feasibility with no  loss of existing park space or outdoor facilities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97901-63E3-4256-CCDC-8BA54092ED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CANDIDATE SITE(S)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F79A6-3BB8-501C-12AA-DFEBE74947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782CA-D733-2B8B-2A6F-C44A967B31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356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F60F2F87-5C84-8E63-39BE-42A89AF285D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B1276957-6466-2638-DC80-0F1A210E64B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006B073-569E-077C-C0F1-021CA33673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Feasibility, cost, outreach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18859-8403-DB98-5627-7F3155B157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F440C-D246-653F-792B-51DB04E17F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EBE70-B4B5-4356-0DFE-EEA3527611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6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74CFB43D-7394-1989-D9E9-61473FDB99C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CAB280B-C082-9A23-D8E0-C045FF55196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3D1470-3B15-F05D-2BC2-027848B972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Six community townhalls corresponding to six council districts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D8D11-499D-9EB6-75F9-F8C017A2A7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FD960-0EDF-FD5B-BFC0-9036855AC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3D48C-75FD-D337-7E7D-C838D719B3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6943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IPATATING CIRC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67B52AFB-E7E4-0E19-97DE-E159555A753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5E4C9605-63CE-A26A-A8AC-5DEB41C5F2B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F60CA5-6839-1EA3-5C51-252854512A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The need for both near term and long range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C361E-0EB0-E345-1258-2809B4882F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PRECIPATATING CIRCUMSTANCES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27184-19FD-6E17-A5EF-D8CB40159D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D8E70-8187-A442-965F-DE06518460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0420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OF THE EFF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78F225F-6E5C-7F74-279A-8C77262289E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34CA732D-7E7B-79C0-65D4-1C344ACB273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7BC8F2-9CF3-9537-0DE3-95BB8DDAF8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Fast paced and results oriented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0BF24-C1CD-4090-0DAE-73E614F614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OVERVIEW OF THE EFFORT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E541D-A6B9-129F-68C4-EB4634D244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4A0AB-C450-FA10-A86E-EA5B2E699B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317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AND PO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721077C0-9826-DB9B-1394-8BDB30DDBA1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498861B6-1412-4270-47DC-C8D743A7624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FE6B84-E2AC-5104-26EA-6991CD602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The  evolution of the community library and the promise of its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3A913-A5A8-322D-0FD7-2C2281B471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POSTERITY AND 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8A1CF-054E-5F73-0853-319A2C271A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D6103-92B4-F05F-5FF3-29F25805F3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6954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LIGHT AND 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6051732C-8635-2FCC-1FF9-76C5C423319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DBC5913D-D82D-2802-9D4E-7F6DECF0CB8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784046-12DD-C6F9-D976-E32A90F7EE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In relationship with the light of the sun, surroundings and sky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15D4D-841E-8532-1988-4EFD2691E7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DAYLIGHT AND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033FF-3C9D-2ABE-CE0B-8DBA6201CC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B3EE8-7BB7-0FC5-6E71-0D0D3E39FD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0204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CE AND ST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1967E46A-A63A-F97D-E8EF-9E297DF75B9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F3C9BF80-1E29-0FA5-BD6C-AB974EF5B49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A91853-9F8D-4FFE-1F25-2AA3042AB7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An expression of 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2D467-220C-FAC8-1BD4-12DAF5081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PRESENCE AND STATURE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D6298-8CCD-824F-F8D0-DA0F15901E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99F96-0BF9-BABF-6BC5-4299980A3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687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LE AND WELCO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9BEF7FCD-EF93-1547-EE9C-27677B7CFAD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8D621493-B4B7-6D34-36DD-7FF12943CAE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B3E64D-451C-C63C-1685-0F978BF779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An expression of  inclusion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4550D-5668-7997-3C3F-B8E880B9A0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ACCESSIBLE AND WELCOMING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870BF-7553-D31E-0807-53AB511BDA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A7AFA-82AD-809D-2221-2F81DA3D66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494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AND 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7189EE18-7E92-DB95-8432-5EFC602B721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5300" y="957738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408E4024-47E2-151B-A5EF-E4D3B3B8728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414338"/>
            <a:ext cx="14530388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5B2F4ED-0279-8C46-4BC7-C106FB8429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3425" y="9598025"/>
            <a:ext cx="9212263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600" i="1" dirty="0">
                <a:solidFill>
                  <a:schemeClr val="bg1"/>
                </a:solidFill>
                <a:latin typeface="Arial" charset="0"/>
                <a:cs typeface="+mn-cs"/>
              </a:rPr>
              <a:t>In service to community, local history, performing and visual 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5037E-1026-A615-9F33-91FBA0F0B9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9577388"/>
            <a:ext cx="62531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FELLOWSHIP AND CULTIVATION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F3AB3-69B6-D88D-4937-152E8E355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0338"/>
            <a:ext cx="78216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CITY OF IRVINE LIBRARY SYSTEM PLANNING STUDY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2DDA5-D334-E2D7-7B71-B9A861794F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160338"/>
            <a:ext cx="70373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JOHNSON FAVARO  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Irvine</a:t>
            </a: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Trade Gothic LT Com Bold" panose="020B0803040303020004" pitchFamily="34" charset="0"/>
                <a:cs typeface="Arial" charset="0"/>
              </a:rPr>
              <a:t>City Council  District  Community Townhalls  June 2025</a:t>
            </a:r>
            <a:endParaRPr lang="en-US" sz="1400" i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646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B67621-4CD9-8F66-25FA-D92A4244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44800" cy="10058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63675" eaLnBrk="0" hangingPunct="0"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defTabSz="1463675" eaLnBrk="0" hangingPunct="0"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defTabSz="1463675" eaLnBrk="0" hangingPunct="0"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defTabSz="1463675" eaLnBrk="0" hangingPunct="0"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defTabSz="1463675" eaLnBrk="0" hangingPunct="0"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6" r:id="rId1"/>
    <p:sldLayoutId id="2147488557" r:id="rId2"/>
    <p:sldLayoutId id="2147488558" r:id="rId3"/>
    <p:sldLayoutId id="2147488559" r:id="rId4"/>
    <p:sldLayoutId id="2147488560" r:id="rId5"/>
    <p:sldLayoutId id="2147488561" r:id="rId6"/>
    <p:sldLayoutId id="2147488562" r:id="rId7"/>
    <p:sldLayoutId id="2147488563" r:id="rId8"/>
    <p:sldLayoutId id="2147488565" r:id="rId9"/>
    <p:sldLayoutId id="2147488566" r:id="rId10"/>
    <p:sldLayoutId id="2147488567" r:id="rId11"/>
    <p:sldLayoutId id="2147488568" r:id="rId12"/>
    <p:sldLayoutId id="2147488569" r:id="rId13"/>
    <p:sldLayoutId id="2147488570" r:id="rId14"/>
    <p:sldLayoutId id="2147488571" r:id="rId15"/>
  </p:sldLayoutIdLst>
  <p:transition spd="med">
    <p:fade/>
  </p:transition>
  <p:txStyles>
    <p:titleStyle>
      <a:lvl1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2pPr>
      <a:lvl3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3pPr>
      <a:lvl4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4pPr>
      <a:lvl5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5pPr>
      <a:lvl6pPr marL="457200" algn="ctr" defTabSz="1463675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6pPr>
      <a:lvl7pPr marL="914400" algn="ctr" defTabSz="1463675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7pPr>
      <a:lvl8pPr marL="1371600" algn="ctr" defTabSz="1463675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8pPr>
      <a:lvl9pPr marL="1828800" algn="ctr" defTabSz="1463675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9pPr>
    </p:titleStyle>
    <p:bodyStyle>
      <a:lvl1pPr marL="549275" indent="-549275" algn="l" defTabSz="1463675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9038" indent="-457200" algn="l" defTabSz="1463675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2pPr>
      <a:lvl3pPr marL="1828800" indent="-365125" algn="l" defTabSz="1463675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60638" indent="-366713" algn="l" defTabSz="146367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92475" indent="-366713" algn="l" defTabSz="1463675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749675" indent="-366713" algn="l" defTabSz="1463675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206875" indent="-366713" algn="l" defTabSz="1463675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4664075" indent="-366713" algn="l" defTabSz="1463675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5121275" indent="-366713" algn="l" defTabSz="1463675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Box 1">
            <a:extLst>
              <a:ext uri="{FF2B5EF4-FFF2-40B4-BE49-F238E27FC236}">
                <a16:creationId xmlns:a16="http://schemas.microsoft.com/office/drawing/2014/main" id="{0205228C-5210-7816-513C-7595A4F2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578350"/>
            <a:ext cx="15400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0" dirty="0">
                <a:solidFill>
                  <a:schemeClr val="bg1"/>
                </a:solidFill>
                <a:latin typeface="Arial Narrow" panose="020B0606020202030204" pitchFamily="34" charset="0"/>
              </a:rPr>
              <a:t>Candidate Sites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302131">
            <a:extLst>
              <a:ext uri="{FF2B5EF4-FFF2-40B4-BE49-F238E27FC236}">
                <a16:creationId xmlns:a16="http://schemas.microsoft.com/office/drawing/2014/main" id="{12C602AB-946E-C29D-E230-F57F5A3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14630400" cy="867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6899" name="Picture 3">
            <a:extLst>
              <a:ext uri="{FF2B5EF4-FFF2-40B4-BE49-F238E27FC236}">
                <a16:creationId xmlns:a16="http://schemas.microsoft.com/office/drawing/2014/main" id="{4FA9B0EB-3814-985C-C1C9-524B8622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596900"/>
            <a:ext cx="14081125" cy="85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EA86D6-FE57-59CC-CFC7-2DC71AC3B2F0}"/>
              </a:ext>
            </a:extLst>
          </p:cNvPr>
          <p:cNvSpPr txBox="1">
            <a:spLocks noChangeArrowheads="1"/>
          </p:cNvSpPr>
          <p:nvPr/>
        </p:nvSpPr>
        <p:spPr bwMode="auto">
          <a:xfrm rot="182978">
            <a:off x="4152900" y="6524625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err="1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xxxxxxxx</a:t>
            </a:r>
            <a:endParaRPr lang="en-US" sz="1400" b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sp>
        <p:nvSpPr>
          <p:cNvPr id="336901" name="Rectangle 18">
            <a:extLst>
              <a:ext uri="{FF2B5EF4-FFF2-40B4-BE49-F238E27FC236}">
                <a16:creationId xmlns:a16="http://schemas.microsoft.com/office/drawing/2014/main" id="{CECD3C91-4BC2-C7C8-27C5-57B17BB79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7847013"/>
            <a:ext cx="184467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FORMAL GARDEN</a:t>
            </a:r>
          </a:p>
        </p:txBody>
      </p:sp>
      <p:cxnSp>
        <p:nvCxnSpPr>
          <p:cNvPr id="336902" name="Straight Arrow Connector 20">
            <a:extLst>
              <a:ext uri="{FF2B5EF4-FFF2-40B4-BE49-F238E27FC236}">
                <a16:creationId xmlns:a16="http://schemas.microsoft.com/office/drawing/2014/main" id="{2B063688-7C21-B74B-5003-AF5834D2EDFC}"/>
              </a:ext>
            </a:extLst>
          </p:cNvPr>
          <p:cNvCxnSpPr>
            <a:cxnSpLocks/>
          </p:cNvCxnSpPr>
          <p:nvPr/>
        </p:nvCxnSpPr>
        <p:spPr bwMode="auto">
          <a:xfrm flipV="1">
            <a:off x="9678988" y="3954463"/>
            <a:ext cx="0" cy="4827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3" name="Straight Arrow Connector 239618">
            <a:extLst>
              <a:ext uri="{FF2B5EF4-FFF2-40B4-BE49-F238E27FC236}">
                <a16:creationId xmlns:a16="http://schemas.microsoft.com/office/drawing/2014/main" id="{32440BA6-F99C-22EE-29D1-C94EC99C5945}"/>
              </a:ext>
            </a:extLst>
          </p:cNvPr>
          <p:cNvCxnSpPr>
            <a:cxnSpLocks/>
          </p:cNvCxnSpPr>
          <p:nvPr/>
        </p:nvCxnSpPr>
        <p:spPr bwMode="auto">
          <a:xfrm>
            <a:off x="5448300" y="1071563"/>
            <a:ext cx="0" cy="14573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4" name="Straight Connector 239616">
            <a:extLst>
              <a:ext uri="{FF2B5EF4-FFF2-40B4-BE49-F238E27FC236}">
                <a16:creationId xmlns:a16="http://schemas.microsoft.com/office/drawing/2014/main" id="{EAB18037-E659-D687-0358-E7BD8C465F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06700" y="1822450"/>
            <a:ext cx="1644650" cy="7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5" name="Straight Arrow Connector 239618">
            <a:extLst>
              <a:ext uri="{FF2B5EF4-FFF2-40B4-BE49-F238E27FC236}">
                <a16:creationId xmlns:a16="http://schemas.microsoft.com/office/drawing/2014/main" id="{1249015E-E530-9556-5E25-26811D6C912F}"/>
              </a:ext>
            </a:extLst>
          </p:cNvPr>
          <p:cNvCxnSpPr>
            <a:cxnSpLocks/>
          </p:cNvCxnSpPr>
          <p:nvPr/>
        </p:nvCxnSpPr>
        <p:spPr bwMode="auto">
          <a:xfrm>
            <a:off x="4451350" y="1811338"/>
            <a:ext cx="0" cy="21256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6" name="Straight Connector 239616">
            <a:extLst>
              <a:ext uri="{FF2B5EF4-FFF2-40B4-BE49-F238E27FC236}">
                <a16:creationId xmlns:a16="http://schemas.microsoft.com/office/drawing/2014/main" id="{1FF386B2-D52F-F39D-CE90-A33082D174B0}"/>
              </a:ext>
            </a:extLst>
          </p:cNvPr>
          <p:cNvCxnSpPr>
            <a:cxnSpLocks/>
            <a:endCxn id="336908" idx="3"/>
          </p:cNvCxnSpPr>
          <p:nvPr/>
        </p:nvCxnSpPr>
        <p:spPr bwMode="auto">
          <a:xfrm flipH="1">
            <a:off x="2806700" y="1054100"/>
            <a:ext cx="4333875" cy="174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907" name="Rectangle 18">
            <a:extLst>
              <a:ext uri="{FF2B5EF4-FFF2-40B4-BE49-F238E27FC236}">
                <a16:creationId xmlns:a16="http://schemas.microsoft.com/office/drawing/2014/main" id="{6608F77C-5DEB-2DBC-ED7A-5D750958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1614488"/>
            <a:ext cx="18002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sp>
        <p:nvSpPr>
          <p:cNvPr id="336908" name="Rectangle 18">
            <a:extLst>
              <a:ext uri="{FF2B5EF4-FFF2-40B4-BE49-F238E27FC236}">
                <a16:creationId xmlns:a16="http://schemas.microsoft.com/office/drawing/2014/main" id="{04CA9E95-5AF2-50D2-EF57-08880A6F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827088"/>
            <a:ext cx="1830387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BALL FIELDS</a:t>
            </a:r>
          </a:p>
        </p:txBody>
      </p:sp>
      <p:cxnSp>
        <p:nvCxnSpPr>
          <p:cNvPr id="336909" name="Straight Connector 239616">
            <a:extLst>
              <a:ext uri="{FF2B5EF4-FFF2-40B4-BE49-F238E27FC236}">
                <a16:creationId xmlns:a16="http://schemas.microsoft.com/office/drawing/2014/main" id="{914E89B2-503B-1C0E-32DD-0AB67200E6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0988" y="8112125"/>
            <a:ext cx="5500687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910" name="Rectangle 18">
            <a:extLst>
              <a:ext uri="{FF2B5EF4-FFF2-40B4-BE49-F238E27FC236}">
                <a16:creationId xmlns:a16="http://schemas.microsoft.com/office/drawing/2014/main" id="{9CCB9717-5725-2E07-69DA-6741B8B5A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6484938"/>
            <a:ext cx="1797050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CITY HALL</a:t>
            </a:r>
          </a:p>
        </p:txBody>
      </p:sp>
      <p:sp>
        <p:nvSpPr>
          <p:cNvPr id="336911" name="Rectangle 18">
            <a:extLst>
              <a:ext uri="{FF2B5EF4-FFF2-40B4-BE49-F238E27FC236}">
                <a16:creationId xmlns:a16="http://schemas.microsoft.com/office/drawing/2014/main" id="{4F4CEA1B-2266-84E7-CC80-266E0874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954463"/>
            <a:ext cx="1797050" cy="6667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CHILDHOOD DEVELOPMENT CENTER</a:t>
            </a:r>
          </a:p>
        </p:txBody>
      </p:sp>
      <p:cxnSp>
        <p:nvCxnSpPr>
          <p:cNvPr id="336912" name="Straight Arrow Connector 239618">
            <a:extLst>
              <a:ext uri="{FF2B5EF4-FFF2-40B4-BE49-F238E27FC236}">
                <a16:creationId xmlns:a16="http://schemas.microsoft.com/office/drawing/2014/main" id="{63A1E121-DA35-E28C-8E73-3E73FCD666A2}"/>
              </a:ext>
            </a:extLst>
          </p:cNvPr>
          <p:cNvCxnSpPr>
            <a:cxnSpLocks/>
            <a:stCxn id="336911" idx="3"/>
          </p:cNvCxnSpPr>
          <p:nvPr/>
        </p:nvCxnSpPr>
        <p:spPr bwMode="auto">
          <a:xfrm>
            <a:off x="2803525" y="4287838"/>
            <a:ext cx="24638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3" name="Straight Arrow Connector 20">
            <a:extLst>
              <a:ext uri="{FF2B5EF4-FFF2-40B4-BE49-F238E27FC236}">
                <a16:creationId xmlns:a16="http://schemas.microsoft.com/office/drawing/2014/main" id="{B4E3959A-23C5-F20F-48F6-DD94586F0FE8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6550" y="5954713"/>
            <a:ext cx="0" cy="711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4" name="Straight Connector 239616">
            <a:extLst>
              <a:ext uri="{FF2B5EF4-FFF2-40B4-BE49-F238E27FC236}">
                <a16:creationId xmlns:a16="http://schemas.microsoft.com/office/drawing/2014/main" id="{D633685B-6F49-E04D-8F87-7C5F1107CAE1}"/>
              </a:ext>
            </a:extLst>
          </p:cNvPr>
          <p:cNvCxnSpPr>
            <a:cxnSpLocks/>
          </p:cNvCxnSpPr>
          <p:nvPr/>
        </p:nvCxnSpPr>
        <p:spPr bwMode="auto">
          <a:xfrm flipH="1">
            <a:off x="2773363" y="6707188"/>
            <a:ext cx="13731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915" name="Rectangle 18">
            <a:extLst>
              <a:ext uri="{FF2B5EF4-FFF2-40B4-BE49-F238E27FC236}">
                <a16:creationId xmlns:a16="http://schemas.microsoft.com/office/drawing/2014/main" id="{89CD2429-3AA4-ADCB-4976-7A7AC0F4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8520113"/>
            <a:ext cx="1814513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cxnSp>
        <p:nvCxnSpPr>
          <p:cNvPr id="336916" name="Straight Connector 239616">
            <a:extLst>
              <a:ext uri="{FF2B5EF4-FFF2-40B4-BE49-F238E27FC236}">
                <a16:creationId xmlns:a16="http://schemas.microsoft.com/office/drawing/2014/main" id="{55B4F317-512B-4DC7-D14D-BABB1F0C89D5}"/>
              </a:ext>
            </a:extLst>
          </p:cNvPr>
          <p:cNvCxnSpPr>
            <a:cxnSpLocks/>
          </p:cNvCxnSpPr>
          <p:nvPr/>
        </p:nvCxnSpPr>
        <p:spPr bwMode="auto">
          <a:xfrm flipH="1">
            <a:off x="2803525" y="8782050"/>
            <a:ext cx="68770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917" name="Rectangle 18">
            <a:extLst>
              <a:ext uri="{FF2B5EF4-FFF2-40B4-BE49-F238E27FC236}">
                <a16:creationId xmlns:a16="http://schemas.microsoft.com/office/drawing/2014/main" id="{6119B452-366B-9681-2D87-ED7D13DB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0" y="1270000"/>
            <a:ext cx="183197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TENNIS COURTS</a:t>
            </a:r>
          </a:p>
        </p:txBody>
      </p:sp>
      <p:sp>
        <p:nvSpPr>
          <p:cNvPr id="336918" name="Rectangle 18">
            <a:extLst>
              <a:ext uri="{FF2B5EF4-FFF2-40B4-BE49-F238E27FC236}">
                <a16:creationId xmlns:a16="http://schemas.microsoft.com/office/drawing/2014/main" id="{F0612022-87DA-20BE-D22B-EE44468B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5088" y="2827338"/>
            <a:ext cx="1808162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POTENTIAL BUILDING SITE</a:t>
            </a:r>
          </a:p>
        </p:txBody>
      </p:sp>
      <p:cxnSp>
        <p:nvCxnSpPr>
          <p:cNvPr id="336919" name="Straight Arrow Connector 20">
            <a:extLst>
              <a:ext uri="{FF2B5EF4-FFF2-40B4-BE49-F238E27FC236}">
                <a16:creationId xmlns:a16="http://schemas.microsoft.com/office/drawing/2014/main" id="{BE7B10C2-9AF9-BBED-CC5D-AFE4EAE305ED}"/>
              </a:ext>
            </a:extLst>
          </p:cNvPr>
          <p:cNvCxnSpPr>
            <a:cxnSpLocks/>
          </p:cNvCxnSpPr>
          <p:nvPr/>
        </p:nvCxnSpPr>
        <p:spPr bwMode="auto">
          <a:xfrm>
            <a:off x="7864475" y="841375"/>
            <a:ext cx="0" cy="26638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20" name="Straight Arrow Connector 20">
            <a:extLst>
              <a:ext uri="{FF2B5EF4-FFF2-40B4-BE49-F238E27FC236}">
                <a16:creationId xmlns:a16="http://schemas.microsoft.com/office/drawing/2014/main" id="{2F05A31C-46CE-7A1D-BD66-1BAE5D9D97EB}"/>
              </a:ext>
            </a:extLst>
          </p:cNvPr>
          <p:cNvCxnSpPr>
            <a:cxnSpLocks/>
          </p:cNvCxnSpPr>
          <p:nvPr/>
        </p:nvCxnSpPr>
        <p:spPr bwMode="auto">
          <a:xfrm flipV="1">
            <a:off x="8321675" y="4122738"/>
            <a:ext cx="0" cy="39893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21" name="Straight Connector 239616">
            <a:extLst>
              <a:ext uri="{FF2B5EF4-FFF2-40B4-BE49-F238E27FC236}">
                <a16:creationId xmlns:a16="http://schemas.microsoft.com/office/drawing/2014/main" id="{B0F64884-8E41-A13E-6075-6BE59045C0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864475" y="841375"/>
            <a:ext cx="36306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922" name="Rectangle 18">
            <a:extLst>
              <a:ext uri="{FF2B5EF4-FFF2-40B4-BE49-F238E27FC236}">
                <a16:creationId xmlns:a16="http://schemas.microsoft.com/office/drawing/2014/main" id="{89D40AF5-71C4-42FD-9A7B-2AAC046C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25" y="596900"/>
            <a:ext cx="1804988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CHILDRENS PLAYGROUND</a:t>
            </a:r>
          </a:p>
        </p:txBody>
      </p:sp>
      <p:cxnSp>
        <p:nvCxnSpPr>
          <p:cNvPr id="336923" name="Straight Connector 239616">
            <a:extLst>
              <a:ext uri="{FF2B5EF4-FFF2-40B4-BE49-F238E27FC236}">
                <a16:creationId xmlns:a16="http://schemas.microsoft.com/office/drawing/2014/main" id="{270ADD02-2A97-3C3F-1383-88D061EA59A2}"/>
              </a:ext>
            </a:extLst>
          </p:cNvPr>
          <p:cNvCxnSpPr>
            <a:cxnSpLocks/>
          </p:cNvCxnSpPr>
          <p:nvPr/>
        </p:nvCxnSpPr>
        <p:spPr bwMode="auto">
          <a:xfrm flipH="1">
            <a:off x="9398000" y="1522413"/>
            <a:ext cx="6191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24" name="Straight Arrow Connector 20">
            <a:extLst>
              <a:ext uri="{FF2B5EF4-FFF2-40B4-BE49-F238E27FC236}">
                <a16:creationId xmlns:a16="http://schemas.microsoft.com/office/drawing/2014/main" id="{2505056E-3F3A-D3C4-23CA-F7A9C3B9050D}"/>
              </a:ext>
            </a:extLst>
          </p:cNvPr>
          <p:cNvCxnSpPr>
            <a:cxnSpLocks/>
          </p:cNvCxnSpPr>
          <p:nvPr/>
        </p:nvCxnSpPr>
        <p:spPr bwMode="auto">
          <a:xfrm>
            <a:off x="9398000" y="1522413"/>
            <a:ext cx="0" cy="3333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F7CD5A-1CFB-8483-B85B-2998F6C05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244013"/>
            <a:ext cx="146304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DISTRICTS 5 AND 6 CANDIDATE SITE: BILL BARBER MEMORIAL PARK</a:t>
            </a:r>
          </a:p>
        </p:txBody>
      </p:sp>
      <p:cxnSp>
        <p:nvCxnSpPr>
          <p:cNvPr id="336926" name="Straight Arrow Connector 239618">
            <a:extLst>
              <a:ext uri="{FF2B5EF4-FFF2-40B4-BE49-F238E27FC236}">
                <a16:creationId xmlns:a16="http://schemas.microsoft.com/office/drawing/2014/main" id="{05F16861-8D0E-549F-4E38-7DCDE5D333BA}"/>
              </a:ext>
            </a:extLst>
          </p:cNvPr>
          <p:cNvCxnSpPr>
            <a:cxnSpLocks/>
          </p:cNvCxnSpPr>
          <p:nvPr/>
        </p:nvCxnSpPr>
        <p:spPr bwMode="auto">
          <a:xfrm>
            <a:off x="7140575" y="1057275"/>
            <a:ext cx="0" cy="14573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27" name="Straight Arrow Connector 239618">
            <a:extLst>
              <a:ext uri="{FF2B5EF4-FFF2-40B4-BE49-F238E27FC236}">
                <a16:creationId xmlns:a16="http://schemas.microsoft.com/office/drawing/2014/main" id="{2AB09941-EA36-49B6-8F87-36CC76378E88}"/>
              </a:ext>
            </a:extLst>
          </p:cNvPr>
          <p:cNvCxnSpPr>
            <a:cxnSpLocks/>
          </p:cNvCxnSpPr>
          <p:nvPr/>
        </p:nvCxnSpPr>
        <p:spPr bwMode="auto">
          <a:xfrm flipH="1">
            <a:off x="9948863" y="3073400"/>
            <a:ext cx="154622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6928" name="Group 9">
            <a:extLst>
              <a:ext uri="{FF2B5EF4-FFF2-40B4-BE49-F238E27FC236}">
                <a16:creationId xmlns:a16="http://schemas.microsoft.com/office/drawing/2014/main" id="{EC9EB6CB-C528-DFAC-7115-5BCFCAEBAAA3}"/>
              </a:ext>
            </a:extLst>
          </p:cNvPr>
          <p:cNvGrpSpPr>
            <a:grpSpLocks/>
          </p:cNvGrpSpPr>
          <p:nvPr/>
        </p:nvGrpSpPr>
        <p:grpSpPr bwMode="auto">
          <a:xfrm>
            <a:off x="13492163" y="5029200"/>
            <a:ext cx="422275" cy="674688"/>
            <a:chOff x="13611502" y="3614709"/>
            <a:chExt cx="421721" cy="673129"/>
          </a:xfrm>
        </p:grpSpPr>
        <p:pic>
          <p:nvPicPr>
            <p:cNvPr id="336930" name="Picture 3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7C42FBF2-CD5B-C914-4278-099649BB2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1502" y="3614709"/>
              <a:ext cx="421721" cy="22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931" name="Picture 3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A1369541-43E1-72D7-5377-34BEF1F5D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1502" y="3838911"/>
              <a:ext cx="421721" cy="22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932" name="Picture 3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F58BCC31-4E73-E090-976D-978C8BE88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1502" y="4063636"/>
              <a:ext cx="421721" cy="22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6929" name="Rectangle 18">
            <a:extLst>
              <a:ext uri="{FF2B5EF4-FFF2-40B4-BE49-F238E27FC236}">
                <a16:creationId xmlns:a16="http://schemas.microsoft.com/office/drawing/2014/main" id="{AD36F716-40AB-42B3-B313-E3AE42AB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438" y="5029200"/>
            <a:ext cx="863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/>
              <a:t>20,000 SF</a:t>
            </a:r>
          </a:p>
          <a:p>
            <a:pPr algn="ctr" eaLnBrk="1" hangingPunct="1"/>
            <a:r>
              <a:rPr lang="en-US" altLang="en-US" sz="1000" b="1"/>
              <a:t>FOOTPRINT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1">
            <a:extLst>
              <a:ext uri="{FF2B5EF4-FFF2-40B4-BE49-F238E27FC236}">
                <a16:creationId xmlns:a16="http://schemas.microsoft.com/office/drawing/2014/main" id="{952C6E50-3E47-6A91-8B31-3B785211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617538"/>
            <a:ext cx="10464800" cy="860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947" name="Straight Connector 2">
            <a:extLst>
              <a:ext uri="{FF2B5EF4-FFF2-40B4-BE49-F238E27FC236}">
                <a16:creationId xmlns:a16="http://schemas.microsoft.com/office/drawing/2014/main" id="{4B5804E9-3FCB-1670-62E9-B856A183051E}"/>
              </a:ext>
            </a:extLst>
          </p:cNvPr>
          <p:cNvCxnSpPr>
            <a:cxnSpLocks/>
            <a:stCxn id="338957" idx="1"/>
          </p:cNvCxnSpPr>
          <p:nvPr/>
        </p:nvCxnSpPr>
        <p:spPr bwMode="auto">
          <a:xfrm flipH="1" flipV="1">
            <a:off x="8693150" y="1906588"/>
            <a:ext cx="3243263" cy="4127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948" name="Straight Arrow Connector 20">
            <a:extLst>
              <a:ext uri="{FF2B5EF4-FFF2-40B4-BE49-F238E27FC236}">
                <a16:creationId xmlns:a16="http://schemas.microsoft.com/office/drawing/2014/main" id="{50FB5880-44D8-462F-C7DA-830A923DE944}"/>
              </a:ext>
            </a:extLst>
          </p:cNvPr>
          <p:cNvCxnSpPr>
            <a:cxnSpLocks/>
          </p:cNvCxnSpPr>
          <p:nvPr/>
        </p:nvCxnSpPr>
        <p:spPr bwMode="auto">
          <a:xfrm>
            <a:off x="8693150" y="1903413"/>
            <a:ext cx="0" cy="1020762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949" name="Group 11">
            <a:extLst>
              <a:ext uri="{FF2B5EF4-FFF2-40B4-BE49-F238E27FC236}">
                <a16:creationId xmlns:a16="http://schemas.microsoft.com/office/drawing/2014/main" id="{BA623582-EE89-EE51-6D6A-8E4849796FD8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1616075"/>
            <a:ext cx="2844800" cy="2844800"/>
            <a:chOff x="2832100" y="2988860"/>
            <a:chExt cx="2916640" cy="2916640"/>
          </a:xfrm>
        </p:grpSpPr>
        <p:sp>
          <p:nvSpPr>
            <p:cNvPr id="338985" name="Oval 23">
              <a:extLst>
                <a:ext uri="{FF2B5EF4-FFF2-40B4-BE49-F238E27FC236}">
                  <a16:creationId xmlns:a16="http://schemas.microsoft.com/office/drawing/2014/main" id="{0883BDD8-3D22-7EAE-14A8-44533AE5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0" y="2988860"/>
              <a:ext cx="2916640" cy="2916640"/>
            </a:xfrm>
            <a:prstGeom prst="ellipse">
              <a:avLst/>
            </a:prstGeom>
            <a:noFill/>
            <a:ln w="28575" algn="ctr">
              <a:solidFill>
                <a:srgbClr val="FFC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986" name="Oval 24">
              <a:extLst>
                <a:ext uri="{FF2B5EF4-FFF2-40B4-BE49-F238E27FC236}">
                  <a16:creationId xmlns:a16="http://schemas.microsoft.com/office/drawing/2014/main" id="{90045072-8AA1-90BD-80BC-2104A9082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478" y="4370507"/>
              <a:ext cx="119607" cy="1196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8987" name="Straight Arrow Connector 25">
              <a:extLst>
                <a:ext uri="{FF2B5EF4-FFF2-40B4-BE49-F238E27FC236}">
                  <a16:creationId xmlns:a16="http://schemas.microsoft.com/office/drawing/2014/main" id="{963C1343-5D3F-85FB-3F9B-9C730F6A36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0814" y="3643952"/>
              <a:ext cx="1157022" cy="763613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950" name="Group 11">
            <a:extLst>
              <a:ext uri="{FF2B5EF4-FFF2-40B4-BE49-F238E27FC236}">
                <a16:creationId xmlns:a16="http://schemas.microsoft.com/office/drawing/2014/main" id="{F263D0CB-D10F-B02D-6CA1-56734A37DDF5}"/>
              </a:ext>
            </a:extLst>
          </p:cNvPr>
          <p:cNvGrpSpPr>
            <a:grpSpLocks/>
          </p:cNvGrpSpPr>
          <p:nvPr/>
        </p:nvGrpSpPr>
        <p:grpSpPr bwMode="auto">
          <a:xfrm>
            <a:off x="8313738" y="4025900"/>
            <a:ext cx="2844800" cy="2843213"/>
            <a:chOff x="2832100" y="2988860"/>
            <a:chExt cx="2916640" cy="2916640"/>
          </a:xfrm>
        </p:grpSpPr>
        <p:sp>
          <p:nvSpPr>
            <p:cNvPr id="338982" name="Oval 23">
              <a:extLst>
                <a:ext uri="{FF2B5EF4-FFF2-40B4-BE49-F238E27FC236}">
                  <a16:creationId xmlns:a16="http://schemas.microsoft.com/office/drawing/2014/main" id="{53DDDE5A-BD7F-5D60-1DE6-A3E5F4B2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0" y="2988860"/>
              <a:ext cx="2916640" cy="2916640"/>
            </a:xfrm>
            <a:prstGeom prst="ellipse">
              <a:avLst/>
            </a:prstGeom>
            <a:noFill/>
            <a:ln w="28575" algn="ctr">
              <a:solidFill>
                <a:srgbClr val="FFC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983" name="Oval 24">
              <a:extLst>
                <a:ext uri="{FF2B5EF4-FFF2-40B4-BE49-F238E27FC236}">
                  <a16:creationId xmlns:a16="http://schemas.microsoft.com/office/drawing/2014/main" id="{BC9E9719-E390-8298-623E-2FFAA038C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478" y="4370507"/>
              <a:ext cx="119607" cy="1196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8984" name="Straight Arrow Connector 25">
              <a:extLst>
                <a:ext uri="{FF2B5EF4-FFF2-40B4-BE49-F238E27FC236}">
                  <a16:creationId xmlns:a16="http://schemas.microsoft.com/office/drawing/2014/main" id="{FFC28AE5-95F5-4F5A-B876-79A0D5197A4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0814" y="3643952"/>
              <a:ext cx="1157022" cy="763613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38951" name="Straight Connector 14">
            <a:extLst>
              <a:ext uri="{FF2B5EF4-FFF2-40B4-BE49-F238E27FC236}">
                <a16:creationId xmlns:a16="http://schemas.microsoft.com/office/drawing/2014/main" id="{ECEC1E7C-15BE-18F2-C97C-9EC2ABE5C954}"/>
              </a:ext>
            </a:extLst>
          </p:cNvPr>
          <p:cNvCxnSpPr>
            <a:cxnSpLocks/>
          </p:cNvCxnSpPr>
          <p:nvPr/>
        </p:nvCxnSpPr>
        <p:spPr bwMode="auto">
          <a:xfrm>
            <a:off x="3714750" y="1852613"/>
            <a:ext cx="3760788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52" name="Rectangle 18">
            <a:extLst>
              <a:ext uri="{FF2B5EF4-FFF2-40B4-BE49-F238E27FC236}">
                <a16:creationId xmlns:a16="http://schemas.microsoft.com/office/drawing/2014/main" id="{1DFD7A7F-1069-BC91-2E3A-3F7E9867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531813"/>
            <a:ext cx="3444875" cy="27432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DISTRICT 3 BRANCH LIBRARY</a:t>
            </a:r>
          </a:p>
          <a:p>
            <a:pPr algn="ctr" eaLnBrk="1" hangingPunct="1"/>
            <a:r>
              <a:rPr lang="en-US" altLang="en-US" sz="1200"/>
              <a:t>(HERITAGE COMMUNITY PARK)</a:t>
            </a:r>
          </a:p>
        </p:txBody>
      </p:sp>
      <p:cxnSp>
        <p:nvCxnSpPr>
          <p:cNvPr id="338953" name="Straight Connector 2">
            <a:extLst>
              <a:ext uri="{FF2B5EF4-FFF2-40B4-BE49-F238E27FC236}">
                <a16:creationId xmlns:a16="http://schemas.microsoft.com/office/drawing/2014/main" id="{26C3D0A1-F28E-CEDD-1712-F8415057FE96}"/>
              </a:ext>
            </a:extLst>
          </p:cNvPr>
          <p:cNvCxnSpPr>
            <a:cxnSpLocks/>
            <a:stCxn id="338955" idx="0"/>
          </p:cNvCxnSpPr>
          <p:nvPr/>
        </p:nvCxnSpPr>
        <p:spPr bwMode="auto">
          <a:xfrm flipV="1">
            <a:off x="2132013" y="4891088"/>
            <a:ext cx="0" cy="116205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954" name="Straight Arrow Connector 20">
            <a:extLst>
              <a:ext uri="{FF2B5EF4-FFF2-40B4-BE49-F238E27FC236}">
                <a16:creationId xmlns:a16="http://schemas.microsoft.com/office/drawing/2014/main" id="{3E53D155-808F-BE2B-BBE1-F8C79D5DED22}"/>
              </a:ext>
            </a:extLst>
          </p:cNvPr>
          <p:cNvCxnSpPr>
            <a:cxnSpLocks/>
          </p:cNvCxnSpPr>
          <p:nvPr/>
        </p:nvCxnSpPr>
        <p:spPr bwMode="auto">
          <a:xfrm>
            <a:off x="2136775" y="4881563"/>
            <a:ext cx="3460750" cy="1587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55" name="Rectangle 18">
            <a:extLst>
              <a:ext uri="{FF2B5EF4-FFF2-40B4-BE49-F238E27FC236}">
                <a16:creationId xmlns:a16="http://schemas.microsoft.com/office/drawing/2014/main" id="{5DA3B7A3-762B-F841-5C18-869845CAF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6053138"/>
            <a:ext cx="3452813" cy="27432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WEST REGIONAL LIBRARY</a:t>
            </a:r>
          </a:p>
          <a:p>
            <a:pPr algn="ctr" eaLnBrk="1" hangingPunct="1"/>
            <a:r>
              <a:rPr lang="en-US" altLang="en-US" sz="1400" b="1"/>
              <a:t>DISTRICTS 5 AND 6</a:t>
            </a:r>
          </a:p>
          <a:p>
            <a:pPr algn="ctr" eaLnBrk="1" hangingPunct="1"/>
            <a:r>
              <a:rPr lang="en-US" altLang="en-US" sz="1200"/>
              <a:t>(BILL BARBER MEMORIAL PARK)</a:t>
            </a:r>
          </a:p>
        </p:txBody>
      </p:sp>
      <p:cxnSp>
        <p:nvCxnSpPr>
          <p:cNvPr id="338956" name="Straight Arrow Connector 20">
            <a:extLst>
              <a:ext uri="{FF2B5EF4-FFF2-40B4-BE49-F238E27FC236}">
                <a16:creationId xmlns:a16="http://schemas.microsoft.com/office/drawing/2014/main" id="{CCF040BF-2E5F-D9C8-28B0-B447F8957BAC}"/>
              </a:ext>
            </a:extLst>
          </p:cNvPr>
          <p:cNvCxnSpPr>
            <a:cxnSpLocks/>
          </p:cNvCxnSpPr>
          <p:nvPr/>
        </p:nvCxnSpPr>
        <p:spPr bwMode="auto">
          <a:xfrm>
            <a:off x="9683750" y="4832350"/>
            <a:ext cx="0" cy="500063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57" name="Rectangle 18">
            <a:extLst>
              <a:ext uri="{FF2B5EF4-FFF2-40B4-BE49-F238E27FC236}">
                <a16:creationId xmlns:a16="http://schemas.microsoft.com/office/drawing/2014/main" id="{6514F881-23F6-DF23-BC47-438C8F45F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6413" y="579438"/>
            <a:ext cx="3475037" cy="27384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DISTRICT 1 BRANCH LIBRARY</a:t>
            </a:r>
          </a:p>
          <a:p>
            <a:pPr algn="ctr" eaLnBrk="1" hangingPunct="1"/>
            <a:r>
              <a:rPr lang="en-US" altLang="en-US" sz="1200"/>
              <a:t>(ORCHARD HILLS @ PORTOLA PRKWY)</a:t>
            </a:r>
          </a:p>
        </p:txBody>
      </p:sp>
      <p:sp>
        <p:nvSpPr>
          <p:cNvPr id="273435" name="TextBox 273434">
            <a:extLst>
              <a:ext uri="{FF2B5EF4-FFF2-40B4-BE49-F238E27FC236}">
                <a16:creationId xmlns:a16="http://schemas.microsoft.com/office/drawing/2014/main" id="{A37461CF-3EB5-53BF-D920-5DB7541D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9237663"/>
            <a:ext cx="1034415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CANDIDATE SITES WITHIN A COMPREHENSIVE LIBRARY SYSTEM</a:t>
            </a:r>
          </a:p>
        </p:txBody>
      </p:sp>
      <p:grpSp>
        <p:nvGrpSpPr>
          <p:cNvPr id="338959" name="Group 11">
            <a:extLst>
              <a:ext uri="{FF2B5EF4-FFF2-40B4-BE49-F238E27FC236}">
                <a16:creationId xmlns:a16="http://schemas.microsoft.com/office/drawing/2014/main" id="{20C55733-72B5-73B2-DF56-CEB1C2BDC992}"/>
              </a:ext>
            </a:extLst>
          </p:cNvPr>
          <p:cNvGrpSpPr>
            <a:grpSpLocks/>
          </p:cNvGrpSpPr>
          <p:nvPr/>
        </p:nvGrpSpPr>
        <p:grpSpPr bwMode="auto">
          <a:xfrm>
            <a:off x="6054725" y="2924175"/>
            <a:ext cx="2844800" cy="2844800"/>
            <a:chOff x="2832100" y="2988860"/>
            <a:chExt cx="2916640" cy="2916640"/>
          </a:xfrm>
        </p:grpSpPr>
        <p:sp>
          <p:nvSpPr>
            <p:cNvPr id="338979" name="Oval 23">
              <a:extLst>
                <a:ext uri="{FF2B5EF4-FFF2-40B4-BE49-F238E27FC236}">
                  <a16:creationId xmlns:a16="http://schemas.microsoft.com/office/drawing/2014/main" id="{BD1C5D13-F66A-085E-C655-6685BF432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0" y="2988860"/>
              <a:ext cx="2916640" cy="2916640"/>
            </a:xfrm>
            <a:prstGeom prst="ellipse">
              <a:avLst/>
            </a:prstGeom>
            <a:noFill/>
            <a:ln w="28575" algn="ctr">
              <a:solidFill>
                <a:srgbClr val="FFC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980" name="Oval 24">
              <a:extLst>
                <a:ext uri="{FF2B5EF4-FFF2-40B4-BE49-F238E27FC236}">
                  <a16:creationId xmlns:a16="http://schemas.microsoft.com/office/drawing/2014/main" id="{20262A67-100C-2983-8FAF-22DB20F68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478" y="4370507"/>
              <a:ext cx="119607" cy="1196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8981" name="Straight Arrow Connector 25">
              <a:extLst>
                <a:ext uri="{FF2B5EF4-FFF2-40B4-BE49-F238E27FC236}">
                  <a16:creationId xmlns:a16="http://schemas.microsoft.com/office/drawing/2014/main" id="{24EE3AC8-DCC8-3162-5A2C-96B7F4FC33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0814" y="3643952"/>
              <a:ext cx="1157022" cy="763613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960" name="Group 11">
            <a:extLst>
              <a:ext uri="{FF2B5EF4-FFF2-40B4-BE49-F238E27FC236}">
                <a16:creationId xmlns:a16="http://schemas.microsoft.com/office/drawing/2014/main" id="{1DE564AA-135E-E8C1-B8C0-813D015214D3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3484563"/>
            <a:ext cx="2844800" cy="2844800"/>
            <a:chOff x="2832100" y="2988860"/>
            <a:chExt cx="2916640" cy="2916640"/>
          </a:xfrm>
        </p:grpSpPr>
        <p:sp>
          <p:nvSpPr>
            <p:cNvPr id="338976" name="Oval 23">
              <a:extLst>
                <a:ext uri="{FF2B5EF4-FFF2-40B4-BE49-F238E27FC236}">
                  <a16:creationId xmlns:a16="http://schemas.microsoft.com/office/drawing/2014/main" id="{6751CEA3-A3DE-F435-8517-DE4F73BBA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0" y="2988860"/>
              <a:ext cx="2916640" cy="2916640"/>
            </a:xfrm>
            <a:prstGeom prst="ellipse">
              <a:avLst/>
            </a:prstGeom>
            <a:noFill/>
            <a:ln w="28575" algn="ctr">
              <a:solidFill>
                <a:srgbClr val="FFC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977" name="Oval 24">
              <a:extLst>
                <a:ext uri="{FF2B5EF4-FFF2-40B4-BE49-F238E27FC236}">
                  <a16:creationId xmlns:a16="http://schemas.microsoft.com/office/drawing/2014/main" id="{68DE9630-06BD-946B-06B3-CC48FD132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478" y="4370507"/>
              <a:ext cx="119607" cy="1196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8978" name="Straight Arrow Connector 25">
              <a:extLst>
                <a:ext uri="{FF2B5EF4-FFF2-40B4-BE49-F238E27FC236}">
                  <a16:creationId xmlns:a16="http://schemas.microsoft.com/office/drawing/2014/main" id="{6A5F581D-69FB-D863-8065-52A1107EDCC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0814" y="3643952"/>
              <a:ext cx="1157022" cy="763613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38961" name="Straight Connector 4">
            <a:extLst>
              <a:ext uri="{FF2B5EF4-FFF2-40B4-BE49-F238E27FC236}">
                <a16:creationId xmlns:a16="http://schemas.microsoft.com/office/drawing/2014/main" id="{88EE6EED-66A0-B033-58E4-86B5C0B064E0}"/>
              </a:ext>
            </a:extLst>
          </p:cNvPr>
          <p:cNvCxnSpPr>
            <a:cxnSpLocks/>
          </p:cNvCxnSpPr>
          <p:nvPr/>
        </p:nvCxnSpPr>
        <p:spPr bwMode="auto">
          <a:xfrm>
            <a:off x="7505412" y="8167688"/>
            <a:ext cx="4445288" cy="0"/>
          </a:xfrm>
          <a:prstGeom prst="line">
            <a:avLst/>
          </a:prstGeom>
          <a:noFill/>
          <a:ln w="28575" algn="ctr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962" name="Straight Arrow Connector 20">
            <a:extLst>
              <a:ext uri="{FF2B5EF4-FFF2-40B4-BE49-F238E27FC236}">
                <a16:creationId xmlns:a16="http://schemas.microsoft.com/office/drawing/2014/main" id="{262D57AD-FA35-9F50-614D-3A4A21DB0EBA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5412" y="7315626"/>
            <a:ext cx="0" cy="852062"/>
          </a:xfrm>
          <a:prstGeom prst="straightConnector1">
            <a:avLst/>
          </a:prstGeom>
          <a:noFill/>
          <a:ln w="28575" algn="ctr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63" name="Rectangle 18">
            <a:extLst>
              <a:ext uri="{FF2B5EF4-FFF2-40B4-BE49-F238E27FC236}">
                <a16:creationId xmlns:a16="http://schemas.microsoft.com/office/drawing/2014/main" id="{87F2B43D-9C44-809C-8EFD-F2B9AE55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4513" y="6610350"/>
            <a:ext cx="3460750" cy="27432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DISTRICT 4 BRANCH LIBRARY</a:t>
            </a:r>
          </a:p>
          <a:p>
            <a:pPr algn="ctr" eaLnBrk="1" hangingPunct="1"/>
            <a:r>
              <a:rPr lang="en-US" altLang="en-US" sz="1200" dirty="0"/>
              <a:t>(SITE NOT YET DETERMINED)</a:t>
            </a:r>
          </a:p>
        </p:txBody>
      </p:sp>
      <p:grpSp>
        <p:nvGrpSpPr>
          <p:cNvPr id="338964" name="Group 4">
            <a:extLst>
              <a:ext uri="{FF2B5EF4-FFF2-40B4-BE49-F238E27FC236}">
                <a16:creationId xmlns:a16="http://schemas.microsoft.com/office/drawing/2014/main" id="{66452D9E-EA4B-79A9-14C7-CBED774C6943}"/>
              </a:ext>
            </a:extLst>
          </p:cNvPr>
          <p:cNvGrpSpPr>
            <a:grpSpLocks/>
          </p:cNvGrpSpPr>
          <p:nvPr/>
        </p:nvGrpSpPr>
        <p:grpSpPr bwMode="auto">
          <a:xfrm>
            <a:off x="6043613" y="5695950"/>
            <a:ext cx="2844800" cy="2844800"/>
            <a:chOff x="5022850" y="6053138"/>
            <a:chExt cx="2844800" cy="2844800"/>
          </a:xfrm>
        </p:grpSpPr>
        <p:sp>
          <p:nvSpPr>
            <p:cNvPr id="338973" name="Oval 23">
              <a:extLst>
                <a:ext uri="{FF2B5EF4-FFF2-40B4-BE49-F238E27FC236}">
                  <a16:creationId xmlns:a16="http://schemas.microsoft.com/office/drawing/2014/main" id="{C5946F17-099A-BEB9-F479-58C30187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6053138"/>
              <a:ext cx="2844800" cy="2844800"/>
            </a:xfrm>
            <a:prstGeom prst="ellipse">
              <a:avLst/>
            </a:prstGeom>
            <a:noFill/>
            <a:ln w="28575" algn="ctr">
              <a:solidFill>
                <a:srgbClr val="00CC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974" name="Oval 24">
              <a:extLst>
                <a:ext uri="{FF2B5EF4-FFF2-40B4-BE49-F238E27FC236}">
                  <a16:creationId xmlns:a16="http://schemas.microsoft.com/office/drawing/2014/main" id="{9917F19E-BF49-6231-9C5A-DC3BDF93D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809" y="7400754"/>
              <a:ext cx="116661" cy="116661"/>
            </a:xfrm>
            <a:prstGeom prst="ellipse">
              <a:avLst/>
            </a:prstGeom>
            <a:solidFill>
              <a:srgbClr val="00CCFF"/>
            </a:solidFill>
            <a:ln w="9525" algn="ctr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>
              <a:lvl1pPr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defTabSz="1463675"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8975" name="Straight Arrow Connector 25">
              <a:extLst>
                <a:ext uri="{FF2B5EF4-FFF2-40B4-BE49-F238E27FC236}">
                  <a16:creationId xmlns:a16="http://schemas.microsoft.com/office/drawing/2014/main" id="{86AAA174-6E1A-0597-4A80-F4DD5137EAC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84649" y="6692094"/>
              <a:ext cx="1128523" cy="744804"/>
            </a:xfrm>
            <a:prstGeom prst="straightConnector1">
              <a:avLst/>
            </a:prstGeom>
            <a:noFill/>
            <a:ln w="28575" algn="ctr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3896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E8976269-4BE6-2AAB-2847-C8E719A9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3" y="6283325"/>
            <a:ext cx="3133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66" name="Picture 6" descr="A map of a town&#10;&#10;AI-generated content may be incorrect.">
            <a:extLst>
              <a:ext uri="{FF2B5EF4-FFF2-40B4-BE49-F238E27FC236}">
                <a16:creationId xmlns:a16="http://schemas.microsoft.com/office/drawing/2014/main" id="{180C70DF-D31C-33C4-84F6-1B34CCEC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3100" y="844550"/>
            <a:ext cx="3132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67" name="Rectangle 18">
            <a:extLst>
              <a:ext uri="{FF2B5EF4-FFF2-40B4-BE49-F238E27FC236}">
                <a16:creationId xmlns:a16="http://schemas.microsoft.com/office/drawing/2014/main" id="{99438546-1B4B-16A2-4F4C-DCA3C7EB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6413" y="3589338"/>
            <a:ext cx="3460750" cy="274002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GREAT PARK MAIN LIBRARY</a:t>
            </a:r>
          </a:p>
          <a:p>
            <a:pPr algn="ctr" eaLnBrk="1" hangingPunct="1"/>
            <a:r>
              <a:rPr lang="en-US" altLang="en-US" sz="1400" b="1" dirty="0"/>
              <a:t>DISTRICT 2</a:t>
            </a:r>
          </a:p>
          <a:p>
            <a:pPr algn="ctr" eaLnBrk="1" hangingPunct="1"/>
            <a:r>
              <a:rPr lang="en-US" altLang="en-US" sz="1200" dirty="0"/>
              <a:t>(NORTHEAST SIDE OF GREAT PARK)</a:t>
            </a:r>
          </a:p>
        </p:txBody>
      </p:sp>
      <p:cxnSp>
        <p:nvCxnSpPr>
          <p:cNvPr id="338968" name="Straight Arrow Connector 20">
            <a:extLst>
              <a:ext uri="{FF2B5EF4-FFF2-40B4-BE49-F238E27FC236}">
                <a16:creationId xmlns:a16="http://schemas.microsoft.com/office/drawing/2014/main" id="{E54194CE-0E27-2ED7-C82E-C3F2D6F124FD}"/>
              </a:ext>
            </a:extLst>
          </p:cNvPr>
          <p:cNvCxnSpPr>
            <a:cxnSpLocks/>
          </p:cNvCxnSpPr>
          <p:nvPr/>
        </p:nvCxnSpPr>
        <p:spPr bwMode="auto">
          <a:xfrm>
            <a:off x="7475538" y="1852613"/>
            <a:ext cx="0" cy="2270125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969" name="Picture 2" descr="Aerial view of a city&#10;&#10;AI-generated content may be incorrect.">
            <a:extLst>
              <a:ext uri="{FF2B5EF4-FFF2-40B4-BE49-F238E27FC236}">
                <a16:creationId xmlns:a16="http://schemas.microsoft.com/office/drawing/2014/main" id="{EB87F0EC-0715-F053-FABF-30340929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9775" y="3813175"/>
            <a:ext cx="31051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970" name="Straight Connector 2">
            <a:extLst>
              <a:ext uri="{FF2B5EF4-FFF2-40B4-BE49-F238E27FC236}">
                <a16:creationId xmlns:a16="http://schemas.microsoft.com/office/drawing/2014/main" id="{3E2846FA-AE56-BF12-9668-70CFC7FBDCB3}"/>
              </a:ext>
            </a:extLst>
          </p:cNvPr>
          <p:cNvCxnSpPr>
            <a:cxnSpLocks/>
          </p:cNvCxnSpPr>
          <p:nvPr/>
        </p:nvCxnSpPr>
        <p:spPr bwMode="auto">
          <a:xfrm flipH="1">
            <a:off x="9696450" y="4824413"/>
            <a:ext cx="2239963" cy="14287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971" name="Picture 2" descr="An aerial view of a city&#10;&#10;AI-generated content may be incorrect.">
            <a:extLst>
              <a:ext uri="{FF2B5EF4-FFF2-40B4-BE49-F238E27FC236}">
                <a16:creationId xmlns:a16="http://schemas.microsoft.com/office/drawing/2014/main" id="{066D7233-BCFF-7EAF-9860-D3BD5643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771525"/>
            <a:ext cx="314801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5D046-6774-F11C-4955-268A33D0B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6012" y="6775479"/>
            <a:ext cx="2915416" cy="20780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6" descr="A map of a town&#10;&#10;AI-generated content may be incorrect.">
            <a:extLst>
              <a:ext uri="{FF2B5EF4-FFF2-40B4-BE49-F238E27FC236}">
                <a16:creationId xmlns:a16="http://schemas.microsoft.com/office/drawing/2014/main" id="{C0FDA7E7-B945-D3B6-07E5-E91C5E37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627063"/>
            <a:ext cx="14763750" cy="86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Freeform: Shape 23">
            <a:extLst>
              <a:ext uri="{FF2B5EF4-FFF2-40B4-BE49-F238E27FC236}">
                <a16:creationId xmlns:a16="http://schemas.microsoft.com/office/drawing/2014/main" id="{FFAAE4D6-DBC1-E45D-47FF-E4EBD808BAA6}"/>
              </a:ext>
            </a:extLst>
          </p:cNvPr>
          <p:cNvSpPr>
            <a:spLocks/>
          </p:cNvSpPr>
          <p:nvPr/>
        </p:nvSpPr>
        <p:spPr bwMode="auto">
          <a:xfrm>
            <a:off x="4267200" y="3695700"/>
            <a:ext cx="6934200" cy="3175000"/>
          </a:xfrm>
          <a:custGeom>
            <a:avLst/>
            <a:gdLst>
              <a:gd name="T0" fmla="*/ 4191000 w 6934200"/>
              <a:gd name="T1" fmla="*/ 2730500 h 3175000"/>
              <a:gd name="T2" fmla="*/ 3543300 w 6934200"/>
              <a:gd name="T3" fmla="*/ 3175000 h 3175000"/>
              <a:gd name="T4" fmla="*/ 3175000 w 6934200"/>
              <a:gd name="T5" fmla="*/ 3098800 h 3175000"/>
              <a:gd name="T6" fmla="*/ 1257300 w 6934200"/>
              <a:gd name="T7" fmla="*/ 2082800 h 3175000"/>
              <a:gd name="T8" fmla="*/ 0 w 6934200"/>
              <a:gd name="T9" fmla="*/ 1600200 h 3175000"/>
              <a:gd name="T10" fmla="*/ 1447800 w 6934200"/>
              <a:gd name="T11" fmla="*/ 596900 h 3175000"/>
              <a:gd name="T12" fmla="*/ 1727200 w 6934200"/>
              <a:gd name="T13" fmla="*/ 990600 h 3175000"/>
              <a:gd name="T14" fmla="*/ 5880100 w 6934200"/>
              <a:gd name="T15" fmla="*/ 0 h 3175000"/>
              <a:gd name="T16" fmla="*/ 6934200 w 6934200"/>
              <a:gd name="T17" fmla="*/ 546100 h 3175000"/>
              <a:gd name="T18" fmla="*/ 6667500 w 6934200"/>
              <a:gd name="T19" fmla="*/ 774700 h 3175000"/>
              <a:gd name="T20" fmla="*/ 5943600 w 6934200"/>
              <a:gd name="T21" fmla="*/ 368300 h 3175000"/>
              <a:gd name="T22" fmla="*/ 5080000 w 6934200"/>
              <a:gd name="T23" fmla="*/ 609600 h 3175000"/>
              <a:gd name="T24" fmla="*/ 4191000 w 6934200"/>
              <a:gd name="T25" fmla="*/ 2730500 h 3175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934200" h="3175000">
                <a:moveTo>
                  <a:pt x="4191000" y="2730500"/>
                </a:moveTo>
                <a:lnTo>
                  <a:pt x="3543300" y="3175000"/>
                </a:lnTo>
                <a:lnTo>
                  <a:pt x="3175000" y="3098800"/>
                </a:lnTo>
                <a:lnTo>
                  <a:pt x="1257300" y="2082800"/>
                </a:lnTo>
                <a:lnTo>
                  <a:pt x="0" y="1600200"/>
                </a:lnTo>
                <a:lnTo>
                  <a:pt x="1447800" y="596900"/>
                </a:lnTo>
                <a:lnTo>
                  <a:pt x="1727200" y="990600"/>
                </a:lnTo>
                <a:lnTo>
                  <a:pt x="5880100" y="0"/>
                </a:lnTo>
                <a:lnTo>
                  <a:pt x="6934200" y="546100"/>
                </a:lnTo>
                <a:lnTo>
                  <a:pt x="6667500" y="774700"/>
                </a:lnTo>
                <a:lnTo>
                  <a:pt x="5943600" y="368300"/>
                </a:lnTo>
                <a:lnTo>
                  <a:pt x="5080000" y="609600"/>
                </a:lnTo>
                <a:lnTo>
                  <a:pt x="4191000" y="2730500"/>
                </a:ln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BB258-38EE-CDBC-756A-FAE00A62CF90}"/>
              </a:ext>
            </a:extLst>
          </p:cNvPr>
          <p:cNvSpPr txBox="1">
            <a:spLocks noChangeArrowheads="1"/>
          </p:cNvSpPr>
          <p:nvPr/>
        </p:nvSpPr>
        <p:spPr bwMode="auto">
          <a:xfrm rot="1819860">
            <a:off x="4895850" y="6829425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ORCHARD HILLS DRIVE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3E3FC-166F-DD6E-AF1D-DAD7A3D8E6FE}"/>
              </a:ext>
            </a:extLst>
          </p:cNvPr>
          <p:cNvSpPr txBox="1">
            <a:spLocks noChangeArrowheads="1"/>
          </p:cNvSpPr>
          <p:nvPr/>
        </p:nvSpPr>
        <p:spPr bwMode="auto">
          <a:xfrm rot="20383160">
            <a:off x="9731375" y="7424738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XXXXXXXX</a:t>
            </a:r>
          </a:p>
        </p:txBody>
      </p:sp>
      <p:sp>
        <p:nvSpPr>
          <p:cNvPr id="311302" name="Rectangle 18">
            <a:extLst>
              <a:ext uri="{FF2B5EF4-FFF2-40B4-BE49-F238E27FC236}">
                <a16:creationId xmlns:a16="http://schemas.microsoft.com/office/drawing/2014/main" id="{8E7F4FF3-78FC-4815-2BBB-FE5739C7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5563" y="8559800"/>
            <a:ext cx="213042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BLUFF</a:t>
            </a:r>
          </a:p>
        </p:txBody>
      </p:sp>
      <p:sp>
        <p:nvSpPr>
          <p:cNvPr id="311303" name="Rectangle 18">
            <a:extLst>
              <a:ext uri="{FF2B5EF4-FFF2-40B4-BE49-F238E27FC236}">
                <a16:creationId xmlns:a16="http://schemas.microsoft.com/office/drawing/2014/main" id="{35871BD6-6EF9-3B98-FA61-0160D569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4660900"/>
            <a:ext cx="204787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cxnSp>
        <p:nvCxnSpPr>
          <p:cNvPr id="311304" name="Straight Arrow Connector 20">
            <a:extLst>
              <a:ext uri="{FF2B5EF4-FFF2-40B4-BE49-F238E27FC236}">
                <a16:creationId xmlns:a16="http://schemas.microsoft.com/office/drawing/2014/main" id="{BB3B2F72-A201-0B98-B49B-F779D3351926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9500" y="6959600"/>
            <a:ext cx="0" cy="18827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E3A5F6-775A-FBAA-EE27-4F6B1071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244013"/>
            <a:ext cx="147066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 1 CANDIDATE SITE: IRVINE RANCH CONSERVANCY PROPERTY</a:t>
            </a:r>
          </a:p>
        </p:txBody>
      </p:sp>
      <p:cxnSp>
        <p:nvCxnSpPr>
          <p:cNvPr id="311306" name="Straight Arrow Connector 28">
            <a:extLst>
              <a:ext uri="{FF2B5EF4-FFF2-40B4-BE49-F238E27FC236}">
                <a16:creationId xmlns:a16="http://schemas.microsoft.com/office/drawing/2014/main" id="{D09A4EF5-D954-C89D-00D3-747C1ACC2EB9}"/>
              </a:ext>
            </a:extLst>
          </p:cNvPr>
          <p:cNvCxnSpPr>
            <a:cxnSpLocks/>
            <a:stCxn id="311308" idx="1"/>
          </p:cNvCxnSpPr>
          <p:nvPr/>
        </p:nvCxnSpPr>
        <p:spPr bwMode="auto">
          <a:xfrm flipH="1" flipV="1">
            <a:off x="8288338" y="5856288"/>
            <a:ext cx="44481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07" name="Rectangle 18">
            <a:extLst>
              <a:ext uri="{FF2B5EF4-FFF2-40B4-BE49-F238E27FC236}">
                <a16:creationId xmlns:a16="http://schemas.microsoft.com/office/drawing/2014/main" id="{52D1B318-F30F-00B5-41A2-D8BDC688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5563" y="4921250"/>
            <a:ext cx="213042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ELECTRICAL SUBSTATION</a:t>
            </a:r>
          </a:p>
        </p:txBody>
      </p:sp>
      <p:sp>
        <p:nvSpPr>
          <p:cNvPr id="311308" name="Rectangle 18">
            <a:extLst>
              <a:ext uri="{FF2B5EF4-FFF2-40B4-BE49-F238E27FC236}">
                <a16:creationId xmlns:a16="http://schemas.microsoft.com/office/drawing/2014/main" id="{09AA4969-2F1F-A6AE-0285-BFEA1770C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513" y="5610225"/>
            <a:ext cx="213042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cxnSp>
        <p:nvCxnSpPr>
          <p:cNvPr id="311309" name="Straight Connector 239616">
            <a:extLst>
              <a:ext uri="{FF2B5EF4-FFF2-40B4-BE49-F238E27FC236}">
                <a16:creationId xmlns:a16="http://schemas.microsoft.com/office/drawing/2014/main" id="{2054BDA8-B394-4771-FB50-692092C47C5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04225" y="965200"/>
            <a:ext cx="4635500" cy="38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10" name="Straight Arrow Connector 239618">
            <a:extLst>
              <a:ext uri="{FF2B5EF4-FFF2-40B4-BE49-F238E27FC236}">
                <a16:creationId xmlns:a16="http://schemas.microsoft.com/office/drawing/2014/main" id="{1EAAE985-A9C5-C0A4-1A44-26CACD9F3C02}"/>
              </a:ext>
            </a:extLst>
          </p:cNvPr>
          <p:cNvCxnSpPr>
            <a:cxnSpLocks/>
          </p:cNvCxnSpPr>
          <p:nvPr/>
        </p:nvCxnSpPr>
        <p:spPr bwMode="auto">
          <a:xfrm>
            <a:off x="8404225" y="955675"/>
            <a:ext cx="0" cy="3798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11" name="Straight Arrow Connector 239618">
            <a:extLst>
              <a:ext uri="{FF2B5EF4-FFF2-40B4-BE49-F238E27FC236}">
                <a16:creationId xmlns:a16="http://schemas.microsoft.com/office/drawing/2014/main" id="{77CAA262-694D-8F6C-E2B7-2815D71F1BB7}"/>
              </a:ext>
            </a:extLst>
          </p:cNvPr>
          <p:cNvCxnSpPr>
            <a:cxnSpLocks/>
          </p:cNvCxnSpPr>
          <p:nvPr/>
        </p:nvCxnSpPr>
        <p:spPr bwMode="auto">
          <a:xfrm>
            <a:off x="7256463" y="1395413"/>
            <a:ext cx="0" cy="23002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12" name="Straight Connector 239616">
            <a:extLst>
              <a:ext uri="{FF2B5EF4-FFF2-40B4-BE49-F238E27FC236}">
                <a16:creationId xmlns:a16="http://schemas.microsoft.com/office/drawing/2014/main" id="{8A5ED96B-50A3-F8C8-7088-57D59BA9024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78875" y="1706563"/>
            <a:ext cx="4300538" cy="349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13" name="Straight Arrow Connector 239618">
            <a:extLst>
              <a:ext uri="{FF2B5EF4-FFF2-40B4-BE49-F238E27FC236}">
                <a16:creationId xmlns:a16="http://schemas.microsoft.com/office/drawing/2014/main" id="{2C402490-2FCB-B0F9-DD69-3CF06CF160D8}"/>
              </a:ext>
            </a:extLst>
          </p:cNvPr>
          <p:cNvCxnSpPr>
            <a:cxnSpLocks/>
          </p:cNvCxnSpPr>
          <p:nvPr/>
        </p:nvCxnSpPr>
        <p:spPr bwMode="auto">
          <a:xfrm>
            <a:off x="8778875" y="1706563"/>
            <a:ext cx="0" cy="17367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14" name="Straight Arrow Connector 28">
            <a:extLst>
              <a:ext uri="{FF2B5EF4-FFF2-40B4-BE49-F238E27FC236}">
                <a16:creationId xmlns:a16="http://schemas.microsoft.com/office/drawing/2014/main" id="{107A254C-3BE1-BCBD-D96E-2811D0424EC9}"/>
              </a:ext>
            </a:extLst>
          </p:cNvPr>
          <p:cNvCxnSpPr>
            <a:cxnSpLocks/>
            <a:stCxn id="311327" idx="1"/>
          </p:cNvCxnSpPr>
          <p:nvPr/>
        </p:nvCxnSpPr>
        <p:spPr bwMode="auto">
          <a:xfrm flipH="1">
            <a:off x="10956925" y="3036888"/>
            <a:ext cx="1731963" cy="365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15" name="Rectangle 18">
            <a:extLst>
              <a:ext uri="{FF2B5EF4-FFF2-40B4-BE49-F238E27FC236}">
                <a16:creationId xmlns:a16="http://schemas.microsoft.com/office/drawing/2014/main" id="{AC8B9F55-9B3D-F156-1DC8-07779616D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5741988"/>
            <a:ext cx="2047875" cy="49212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STORAGE FACILITIES</a:t>
            </a:r>
          </a:p>
        </p:txBody>
      </p:sp>
      <p:cxnSp>
        <p:nvCxnSpPr>
          <p:cNvPr id="311316" name="Straight Arrow Connector 20">
            <a:extLst>
              <a:ext uri="{FF2B5EF4-FFF2-40B4-BE49-F238E27FC236}">
                <a16:creationId xmlns:a16="http://schemas.microsoft.com/office/drawing/2014/main" id="{D7851380-6C6E-3F10-59E8-FE26AC2DD8F8}"/>
              </a:ext>
            </a:extLst>
          </p:cNvPr>
          <p:cNvCxnSpPr>
            <a:cxnSpLocks/>
          </p:cNvCxnSpPr>
          <p:nvPr/>
        </p:nvCxnSpPr>
        <p:spPr bwMode="auto">
          <a:xfrm flipV="1">
            <a:off x="2687638" y="5988050"/>
            <a:ext cx="3865562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17" name="Rectangle 18">
            <a:extLst>
              <a:ext uri="{FF2B5EF4-FFF2-40B4-BE49-F238E27FC236}">
                <a16:creationId xmlns:a16="http://schemas.microsoft.com/office/drawing/2014/main" id="{1A097596-8E85-9213-703B-7467E831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138238"/>
            <a:ext cx="204787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WATER STORAGE FACILITY</a:t>
            </a:r>
          </a:p>
        </p:txBody>
      </p:sp>
      <p:cxnSp>
        <p:nvCxnSpPr>
          <p:cNvPr id="311318" name="Straight Arrow Connector 239618">
            <a:extLst>
              <a:ext uri="{FF2B5EF4-FFF2-40B4-BE49-F238E27FC236}">
                <a16:creationId xmlns:a16="http://schemas.microsoft.com/office/drawing/2014/main" id="{B901C40B-D89A-E999-829F-52CB6D54EA63}"/>
              </a:ext>
            </a:extLst>
          </p:cNvPr>
          <p:cNvCxnSpPr>
            <a:cxnSpLocks/>
            <a:stCxn id="311303" idx="3"/>
          </p:cNvCxnSpPr>
          <p:nvPr/>
        </p:nvCxnSpPr>
        <p:spPr bwMode="auto">
          <a:xfrm>
            <a:off x="2679700" y="4906963"/>
            <a:ext cx="277812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19" name="Straight Connector 239616">
            <a:extLst>
              <a:ext uri="{FF2B5EF4-FFF2-40B4-BE49-F238E27FC236}">
                <a16:creationId xmlns:a16="http://schemas.microsoft.com/office/drawing/2014/main" id="{6F61702B-5F65-B912-FD3A-F0E55861660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79700" y="1384300"/>
            <a:ext cx="4576763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D00E-3BA1-1098-CB74-DC65EF73C97D}"/>
              </a:ext>
            </a:extLst>
          </p:cNvPr>
          <p:cNvSpPr txBox="1">
            <a:spLocks noChangeArrowheads="1"/>
          </p:cNvSpPr>
          <p:nvPr/>
        </p:nvSpPr>
        <p:spPr bwMode="auto">
          <a:xfrm rot="17855643">
            <a:off x="8443913" y="7118350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PORTOLA PARKWAY</a:t>
            </a:r>
          </a:p>
        </p:txBody>
      </p:sp>
      <p:cxnSp>
        <p:nvCxnSpPr>
          <p:cNvPr id="311321" name="Straight Connector 239616">
            <a:extLst>
              <a:ext uri="{FF2B5EF4-FFF2-40B4-BE49-F238E27FC236}">
                <a16:creationId xmlns:a16="http://schemas.microsoft.com/office/drawing/2014/main" id="{868797C3-28C1-91D0-1390-BB09877BF2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429500" y="8842375"/>
            <a:ext cx="52974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22" name="Rectangle 18">
            <a:extLst>
              <a:ext uri="{FF2B5EF4-FFF2-40B4-BE49-F238E27FC236}">
                <a16:creationId xmlns:a16="http://schemas.microsoft.com/office/drawing/2014/main" id="{61C33449-35B7-F150-6593-76B5B679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513" y="7734300"/>
            <a:ext cx="213042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NEIGHBORHOOD</a:t>
            </a:r>
          </a:p>
          <a:p>
            <a:pPr algn="ctr" eaLnBrk="1" hangingPunct="1"/>
            <a:r>
              <a:rPr lang="en-US" altLang="en-US" sz="1400" b="1"/>
              <a:t>MONUMENT SIGN</a:t>
            </a:r>
          </a:p>
        </p:txBody>
      </p:sp>
      <p:cxnSp>
        <p:nvCxnSpPr>
          <p:cNvPr id="311323" name="Straight Arrow Connector 20">
            <a:extLst>
              <a:ext uri="{FF2B5EF4-FFF2-40B4-BE49-F238E27FC236}">
                <a16:creationId xmlns:a16="http://schemas.microsoft.com/office/drawing/2014/main" id="{C086EB41-9320-1353-71A9-7F8286944FF5}"/>
              </a:ext>
            </a:extLst>
          </p:cNvPr>
          <p:cNvCxnSpPr>
            <a:cxnSpLocks/>
          </p:cNvCxnSpPr>
          <p:nvPr/>
        </p:nvCxnSpPr>
        <p:spPr bwMode="auto">
          <a:xfrm flipV="1">
            <a:off x="8932863" y="6958013"/>
            <a:ext cx="0" cy="1022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24" name="Straight Connector 239616">
            <a:extLst>
              <a:ext uri="{FF2B5EF4-FFF2-40B4-BE49-F238E27FC236}">
                <a16:creationId xmlns:a16="http://schemas.microsoft.com/office/drawing/2014/main" id="{DD8995E4-4FCF-00A7-ABF6-718807B2DAA1}"/>
              </a:ext>
            </a:extLst>
          </p:cNvPr>
          <p:cNvCxnSpPr>
            <a:cxnSpLocks/>
          </p:cNvCxnSpPr>
          <p:nvPr/>
        </p:nvCxnSpPr>
        <p:spPr bwMode="auto">
          <a:xfrm flipH="1">
            <a:off x="8932863" y="7980363"/>
            <a:ext cx="381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25" name="Straight Arrow Connector 20">
            <a:extLst>
              <a:ext uri="{FF2B5EF4-FFF2-40B4-BE49-F238E27FC236}">
                <a16:creationId xmlns:a16="http://schemas.microsoft.com/office/drawing/2014/main" id="{7D952670-2AE1-5C81-6C06-7FDAAFE8A9AB}"/>
              </a:ext>
            </a:extLst>
          </p:cNvPr>
          <p:cNvCxnSpPr>
            <a:cxnSpLocks/>
          </p:cNvCxnSpPr>
          <p:nvPr/>
        </p:nvCxnSpPr>
        <p:spPr bwMode="auto">
          <a:xfrm flipV="1">
            <a:off x="9974263" y="4537075"/>
            <a:ext cx="0" cy="628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26" name="Straight Connector 239616">
            <a:extLst>
              <a:ext uri="{FF2B5EF4-FFF2-40B4-BE49-F238E27FC236}">
                <a16:creationId xmlns:a16="http://schemas.microsoft.com/office/drawing/2014/main" id="{129D4FBA-4C73-6A05-8F91-72F8DDC4168A}"/>
              </a:ext>
            </a:extLst>
          </p:cNvPr>
          <p:cNvCxnSpPr>
            <a:cxnSpLocks/>
          </p:cNvCxnSpPr>
          <p:nvPr/>
        </p:nvCxnSpPr>
        <p:spPr bwMode="auto">
          <a:xfrm flipH="1">
            <a:off x="9974263" y="5170488"/>
            <a:ext cx="27527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27" name="Rectangle 18">
            <a:extLst>
              <a:ext uri="{FF2B5EF4-FFF2-40B4-BE49-F238E27FC236}">
                <a16:creationId xmlns:a16="http://schemas.microsoft.com/office/drawing/2014/main" id="{31B0E212-4F04-0EC1-E519-7FE3CE56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8888" y="2792413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FIRE STATION</a:t>
            </a:r>
          </a:p>
        </p:txBody>
      </p:sp>
      <p:sp>
        <p:nvSpPr>
          <p:cNvPr id="311328" name="Rectangle 18">
            <a:extLst>
              <a:ext uri="{FF2B5EF4-FFF2-40B4-BE49-F238E27FC236}">
                <a16:creationId xmlns:a16="http://schemas.microsoft.com/office/drawing/2014/main" id="{E409D31C-2794-6CEF-9388-8D82C6CF7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8888" y="1465263"/>
            <a:ext cx="2130425" cy="4889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IRWD FACILITIES</a:t>
            </a:r>
          </a:p>
        </p:txBody>
      </p:sp>
      <p:sp>
        <p:nvSpPr>
          <p:cNvPr id="311329" name="Rectangle 18">
            <a:extLst>
              <a:ext uri="{FF2B5EF4-FFF2-40B4-BE49-F238E27FC236}">
                <a16:creationId xmlns:a16="http://schemas.microsoft.com/office/drawing/2014/main" id="{FE73AB9B-E941-492F-00FA-C3D7E7DB3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8888" y="7953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STORAGE FACILITIES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2">
            <a:extLst>
              <a:ext uri="{FF2B5EF4-FFF2-40B4-BE49-F238E27FC236}">
                <a16:creationId xmlns:a16="http://schemas.microsoft.com/office/drawing/2014/main" id="{C83E150E-85E9-66B7-EA13-D90DDDB39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596900"/>
            <a:ext cx="15367000" cy="8647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2323" name="Picture 3" descr="A map of a town&#10;&#10;AI-generated content may be incorrect.">
            <a:extLst>
              <a:ext uri="{FF2B5EF4-FFF2-40B4-BE49-F238E27FC236}">
                <a16:creationId xmlns:a16="http://schemas.microsoft.com/office/drawing/2014/main" id="{BBC71EA6-2B20-71B0-8054-1486905F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27075"/>
            <a:ext cx="1493837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324" name="Group 7">
            <a:extLst>
              <a:ext uri="{FF2B5EF4-FFF2-40B4-BE49-F238E27FC236}">
                <a16:creationId xmlns:a16="http://schemas.microsoft.com/office/drawing/2014/main" id="{63FABC51-A8A7-0AB3-2096-4729571271B2}"/>
              </a:ext>
            </a:extLst>
          </p:cNvPr>
          <p:cNvGrpSpPr>
            <a:grpSpLocks/>
          </p:cNvGrpSpPr>
          <p:nvPr/>
        </p:nvGrpSpPr>
        <p:grpSpPr bwMode="auto">
          <a:xfrm>
            <a:off x="13509625" y="2843213"/>
            <a:ext cx="647700" cy="1238250"/>
            <a:chOff x="1841864" y="559329"/>
            <a:chExt cx="4127862" cy="7883364"/>
          </a:xfrm>
        </p:grpSpPr>
        <p:pic>
          <p:nvPicPr>
            <p:cNvPr id="312357" name="Picture 2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CBE772BE-2B04-B931-6E9C-BEACED5BE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864" y="5814905"/>
              <a:ext cx="4127861" cy="262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58" name="Picture 1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80A004DF-F8D3-E8ED-ABA7-3C65C0B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865" y="3187117"/>
              <a:ext cx="4127861" cy="262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59" name="Picture 3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3AC41FB8-B717-097A-2D28-C2D06066E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865" y="559329"/>
              <a:ext cx="4127861" cy="262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7FF0A8-7733-86E3-51EE-C005D5B6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8600" y="3135313"/>
            <a:ext cx="11191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Trade Gothic LT Com Bold" panose="020B0803040303020004" pitchFamily="34" charset="0"/>
                <a:cs typeface="+mn-cs"/>
              </a:rPr>
              <a:t>LIBRARY FOOTPRINT </a:t>
            </a:r>
          </a:p>
          <a:p>
            <a:pPr algn="ctr" eaLnBrk="1" hangingPunct="1">
              <a:defRPr/>
            </a:pPr>
            <a:r>
              <a:rPr lang="en-US" sz="1000" b="1" dirty="0">
                <a:latin typeface="Trade Gothic LT Com Bold" panose="020B0803040303020004" pitchFamily="34" charset="0"/>
                <a:cs typeface="+mn-cs"/>
              </a:rPr>
              <a:t>@ </a:t>
            </a:r>
          </a:p>
          <a:p>
            <a:pPr algn="ctr" eaLnBrk="1" hangingPunct="1">
              <a:defRPr/>
            </a:pPr>
            <a:r>
              <a:rPr lang="en-US" sz="1000" b="1" dirty="0">
                <a:latin typeface="Trade Gothic LT Com Bold" panose="020B0803040303020004" pitchFamily="34" charset="0"/>
                <a:cs typeface="+mn-cs"/>
              </a:rPr>
              <a:t>SINGLE STORY</a:t>
            </a:r>
          </a:p>
        </p:txBody>
      </p:sp>
      <p:grpSp>
        <p:nvGrpSpPr>
          <p:cNvPr id="312326" name="Group 8">
            <a:extLst>
              <a:ext uri="{FF2B5EF4-FFF2-40B4-BE49-F238E27FC236}">
                <a16:creationId xmlns:a16="http://schemas.microsoft.com/office/drawing/2014/main" id="{890F0B04-5FB7-918B-0CC2-B01BB401582B}"/>
              </a:ext>
            </a:extLst>
          </p:cNvPr>
          <p:cNvGrpSpPr>
            <a:grpSpLocks/>
          </p:cNvGrpSpPr>
          <p:nvPr/>
        </p:nvGrpSpPr>
        <p:grpSpPr bwMode="auto">
          <a:xfrm>
            <a:off x="13515975" y="2063750"/>
            <a:ext cx="649288" cy="555625"/>
            <a:chOff x="13312729" y="1402885"/>
            <a:chExt cx="649862" cy="555853"/>
          </a:xfrm>
        </p:grpSpPr>
        <p:pic>
          <p:nvPicPr>
            <p:cNvPr id="312355" name="Picture 1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0FC1C5E8-7848-808C-8D15-B65E91448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2729" y="1727808"/>
              <a:ext cx="649862" cy="23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56" name="Picture 3" descr="A diagram of a tennis court&#10;&#10;AI-generated content may be incorrect.">
              <a:extLst>
                <a:ext uri="{FF2B5EF4-FFF2-40B4-BE49-F238E27FC236}">
                  <a16:creationId xmlns:a16="http://schemas.microsoft.com/office/drawing/2014/main" id="{68E8EB5A-7ED8-775A-43AF-137478B66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2729" y="1402885"/>
              <a:ext cx="649862" cy="367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A02758-ED8D-9329-F197-040456C8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25" y="2033588"/>
            <a:ext cx="11731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Trade Gothic LT Com Bold" panose="020B0803040303020004" pitchFamily="34" charset="0"/>
                <a:cs typeface="+mn-cs"/>
              </a:rPr>
              <a:t>LIBRARY FOOTPRINT </a:t>
            </a:r>
          </a:p>
          <a:p>
            <a:pPr algn="ctr" eaLnBrk="1" hangingPunct="1">
              <a:defRPr/>
            </a:pPr>
            <a:r>
              <a:rPr lang="en-US" sz="1000" b="1" dirty="0">
                <a:latin typeface="Trade Gothic LT Com Bold" panose="020B0803040303020004" pitchFamily="34" charset="0"/>
                <a:cs typeface="+mn-cs"/>
              </a:rPr>
              <a:t>@ </a:t>
            </a:r>
          </a:p>
          <a:p>
            <a:pPr algn="ctr" eaLnBrk="1" hangingPunct="1">
              <a:defRPr/>
            </a:pPr>
            <a:r>
              <a:rPr lang="en-US" sz="1000" b="1" dirty="0">
                <a:latin typeface="Trade Gothic LT Com Bold" panose="020B0803040303020004" pitchFamily="34" charset="0"/>
                <a:cs typeface="+mn-cs"/>
              </a:rPr>
              <a:t>TWO STORIES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A9D197-8DD7-26C6-191C-72B4391682BE}"/>
              </a:ext>
            </a:extLst>
          </p:cNvPr>
          <p:cNvSpPr txBox="1">
            <a:spLocks noChangeArrowheads="1"/>
          </p:cNvSpPr>
          <p:nvPr/>
        </p:nvSpPr>
        <p:spPr bwMode="auto">
          <a:xfrm rot="17165252">
            <a:off x="8840788" y="6253162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err="1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xxxxxxxxxxxxx</a:t>
            </a:r>
            <a:endParaRPr lang="en-US" sz="1400" b="1" dirty="0">
              <a:solidFill>
                <a:schemeClr val="bg1"/>
              </a:solidFill>
              <a:latin typeface="Trade Gothic LT Com Bold" panose="020B0803040303020004" pitchFamily="34" charset="0"/>
              <a:cs typeface="+mn-cs"/>
            </a:endParaRPr>
          </a:p>
        </p:txBody>
      </p:sp>
      <p:cxnSp>
        <p:nvCxnSpPr>
          <p:cNvPr id="312329" name="Straight Arrow Connector 20">
            <a:extLst>
              <a:ext uri="{FF2B5EF4-FFF2-40B4-BE49-F238E27FC236}">
                <a16:creationId xmlns:a16="http://schemas.microsoft.com/office/drawing/2014/main" id="{58603A8E-ED3A-6AFE-4020-B609965A2E48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9913" y="4919663"/>
            <a:ext cx="0" cy="1739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30" name="Straight Arrow Connector 239618">
            <a:extLst>
              <a:ext uri="{FF2B5EF4-FFF2-40B4-BE49-F238E27FC236}">
                <a16:creationId xmlns:a16="http://schemas.microsoft.com/office/drawing/2014/main" id="{37D1CD7C-DF58-423A-08A9-9CBFA831ED6C}"/>
              </a:ext>
            </a:extLst>
          </p:cNvPr>
          <p:cNvCxnSpPr>
            <a:cxnSpLocks/>
          </p:cNvCxnSpPr>
          <p:nvPr/>
        </p:nvCxnSpPr>
        <p:spPr bwMode="auto">
          <a:xfrm>
            <a:off x="5688013" y="1093788"/>
            <a:ext cx="0" cy="13811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31" name="Straight Arrow Connector 20">
            <a:extLst>
              <a:ext uri="{FF2B5EF4-FFF2-40B4-BE49-F238E27FC236}">
                <a16:creationId xmlns:a16="http://schemas.microsoft.com/office/drawing/2014/main" id="{F336F545-3BFE-DCE9-705B-464A50D7DF83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4288" y="7391400"/>
            <a:ext cx="3473450" cy="25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32" name="Straight Arrow Connector 239618">
            <a:extLst>
              <a:ext uri="{FF2B5EF4-FFF2-40B4-BE49-F238E27FC236}">
                <a16:creationId xmlns:a16="http://schemas.microsoft.com/office/drawing/2014/main" id="{DBD4D731-D000-825F-FC3E-300DE11816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338" y="2951163"/>
            <a:ext cx="2014537" cy="25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33" name="Straight Connector 239616">
            <a:extLst>
              <a:ext uri="{FF2B5EF4-FFF2-40B4-BE49-F238E27FC236}">
                <a16:creationId xmlns:a16="http://schemas.microsoft.com/office/drawing/2014/main" id="{AD77C0A5-3CD6-AF0E-A614-D562122D0CE1}"/>
              </a:ext>
            </a:extLst>
          </p:cNvPr>
          <p:cNvCxnSpPr>
            <a:cxnSpLocks/>
            <a:endCxn id="312335" idx="3"/>
          </p:cNvCxnSpPr>
          <p:nvPr/>
        </p:nvCxnSpPr>
        <p:spPr bwMode="auto">
          <a:xfrm flipH="1">
            <a:off x="2552700" y="1090613"/>
            <a:ext cx="3135313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334" name="Rectangle 18">
            <a:extLst>
              <a:ext uri="{FF2B5EF4-FFF2-40B4-BE49-F238E27FC236}">
                <a16:creationId xmlns:a16="http://schemas.microsoft.com/office/drawing/2014/main" id="{C572ED97-7BFE-6095-763F-0022B3E0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795588"/>
            <a:ext cx="1868488" cy="4191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STORAGE FACILITIES</a:t>
            </a:r>
          </a:p>
        </p:txBody>
      </p:sp>
      <p:sp>
        <p:nvSpPr>
          <p:cNvPr id="312335" name="Rectangle 18">
            <a:extLst>
              <a:ext uri="{FF2B5EF4-FFF2-40B4-BE49-F238E27FC236}">
                <a16:creationId xmlns:a16="http://schemas.microsoft.com/office/drawing/2014/main" id="{4E6F6044-E42A-7A6E-E920-4180EF24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849313"/>
            <a:ext cx="1855787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sp>
        <p:nvSpPr>
          <p:cNvPr id="312336" name="Rectangle 18">
            <a:extLst>
              <a:ext uri="{FF2B5EF4-FFF2-40B4-BE49-F238E27FC236}">
                <a16:creationId xmlns:a16="http://schemas.microsoft.com/office/drawing/2014/main" id="{8ED9AF06-4FC0-213C-0A2C-C31E785E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7165975"/>
            <a:ext cx="1855787" cy="4651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FIRE STATION</a:t>
            </a:r>
          </a:p>
        </p:txBody>
      </p:sp>
      <p:sp>
        <p:nvSpPr>
          <p:cNvPr id="312337" name="Rectangle 18">
            <a:extLst>
              <a:ext uri="{FF2B5EF4-FFF2-40B4-BE49-F238E27FC236}">
                <a16:creationId xmlns:a16="http://schemas.microsoft.com/office/drawing/2014/main" id="{4659518D-7AA4-FED3-AC88-FB75D18C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662613"/>
            <a:ext cx="1860550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ELECTRICAL </a:t>
            </a:r>
          </a:p>
          <a:p>
            <a:pPr algn="ctr" eaLnBrk="1" hangingPunct="1"/>
            <a:r>
              <a:rPr lang="en-US" altLang="en-US" sz="1400" b="1"/>
              <a:t>SUBSTATION</a:t>
            </a:r>
          </a:p>
        </p:txBody>
      </p:sp>
      <p:cxnSp>
        <p:nvCxnSpPr>
          <p:cNvPr id="312338" name="Straight Arrow Connector 239618">
            <a:extLst>
              <a:ext uri="{FF2B5EF4-FFF2-40B4-BE49-F238E27FC236}">
                <a16:creationId xmlns:a16="http://schemas.microsoft.com/office/drawing/2014/main" id="{42149ADE-3783-D9C4-03C1-B09EFED9E802}"/>
              </a:ext>
            </a:extLst>
          </p:cNvPr>
          <p:cNvCxnSpPr>
            <a:cxnSpLocks/>
          </p:cNvCxnSpPr>
          <p:nvPr/>
        </p:nvCxnSpPr>
        <p:spPr bwMode="auto">
          <a:xfrm>
            <a:off x="5165725" y="1708150"/>
            <a:ext cx="30163" cy="3094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339" name="Rectangle 18">
            <a:extLst>
              <a:ext uri="{FF2B5EF4-FFF2-40B4-BE49-F238E27FC236}">
                <a16:creationId xmlns:a16="http://schemas.microsoft.com/office/drawing/2014/main" id="{01DB5F46-1606-A6C7-EF1D-51560674D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841875"/>
            <a:ext cx="1868488" cy="4191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cxnSp>
        <p:nvCxnSpPr>
          <p:cNvPr id="312340" name="Straight Arrow Connector 20">
            <a:extLst>
              <a:ext uri="{FF2B5EF4-FFF2-40B4-BE49-F238E27FC236}">
                <a16:creationId xmlns:a16="http://schemas.microsoft.com/office/drawing/2014/main" id="{601FAB50-CA02-F4F2-D5AE-ED716F8BA071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0225" y="4121150"/>
            <a:ext cx="0" cy="930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341" name="Rectangle 18">
            <a:extLst>
              <a:ext uri="{FF2B5EF4-FFF2-40B4-BE49-F238E27FC236}">
                <a16:creationId xmlns:a16="http://schemas.microsoft.com/office/drawing/2014/main" id="{5B381E3C-1F3A-3C44-A4B4-0B24DFD4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415088"/>
            <a:ext cx="1868487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cxnSp>
        <p:nvCxnSpPr>
          <p:cNvPr id="312342" name="Straight Connector 239616">
            <a:extLst>
              <a:ext uri="{FF2B5EF4-FFF2-40B4-BE49-F238E27FC236}">
                <a16:creationId xmlns:a16="http://schemas.microsoft.com/office/drawing/2014/main" id="{74E45144-31E5-1E94-C661-790E2F23C2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52700" y="6653213"/>
            <a:ext cx="3135313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343" name="Rectangle 18">
            <a:extLst>
              <a:ext uri="{FF2B5EF4-FFF2-40B4-BE49-F238E27FC236}">
                <a16:creationId xmlns:a16="http://schemas.microsoft.com/office/drawing/2014/main" id="{8ADC959B-32DB-623F-45DB-3E1DC118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8050213"/>
            <a:ext cx="1847850" cy="56038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WATER STORAGE</a:t>
            </a:r>
          </a:p>
          <a:p>
            <a:pPr algn="ctr" eaLnBrk="1" hangingPunct="1"/>
            <a:r>
              <a:rPr lang="en-US" altLang="en-US" sz="1400" b="1"/>
              <a:t>FACILITIES</a:t>
            </a:r>
          </a:p>
        </p:txBody>
      </p:sp>
      <p:cxnSp>
        <p:nvCxnSpPr>
          <p:cNvPr id="312344" name="Straight Arrow Connector 20">
            <a:extLst>
              <a:ext uri="{FF2B5EF4-FFF2-40B4-BE49-F238E27FC236}">
                <a16:creationId xmlns:a16="http://schemas.microsoft.com/office/drawing/2014/main" id="{1D334A2D-6240-977C-830F-885E7DAD761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8763" y="4530725"/>
            <a:ext cx="0" cy="38084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45" name="Straight Connector 239616">
            <a:extLst>
              <a:ext uri="{FF2B5EF4-FFF2-40B4-BE49-F238E27FC236}">
                <a16:creationId xmlns:a16="http://schemas.microsoft.com/office/drawing/2014/main" id="{B4A1EF71-70DB-6DE6-B487-3380A193621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73338" y="8339138"/>
            <a:ext cx="40354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2346" name="Picture 7" descr="A map of a town&#10;&#10;AI-generated content may be incorrect.">
            <a:extLst>
              <a:ext uri="{FF2B5EF4-FFF2-40B4-BE49-F238E27FC236}">
                <a16:creationId xmlns:a16="http://schemas.microsoft.com/office/drawing/2014/main" id="{5D0783ED-81C9-12BB-C2F8-E0D4C1AE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0100" y="4802188"/>
            <a:ext cx="13144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9FE5B3-DCC3-95AA-579F-B3CF766F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0" y="5116513"/>
            <a:ext cx="992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latin typeface="Trade Gothic LT Com Bold" panose="020B0803040303020004" pitchFamily="34" charset="0"/>
                <a:cs typeface="+mn-cs"/>
              </a:rPr>
              <a:t>TWO-STORY</a:t>
            </a:r>
          </a:p>
          <a:p>
            <a:pPr algn="ctr" eaLnBrk="1" hangingPunct="1">
              <a:defRPr/>
            </a:pPr>
            <a:r>
              <a:rPr lang="en-US" sz="1100" b="1" dirty="0">
                <a:latin typeface="Trade Gothic LT Com Bold" panose="020B0803040303020004" pitchFamily="34" charset="0"/>
                <a:cs typeface="+mn-cs"/>
              </a:rPr>
              <a:t>BUILDING</a:t>
            </a:r>
          </a:p>
        </p:txBody>
      </p:sp>
      <p:sp>
        <p:nvSpPr>
          <p:cNvPr id="312348" name="Rectangle 10">
            <a:extLst>
              <a:ext uri="{FF2B5EF4-FFF2-40B4-BE49-F238E27FC236}">
                <a16:creationId xmlns:a16="http://schemas.microsoft.com/office/drawing/2014/main" id="{C1462B8E-CA17-F700-BAD4-DC0BBF7F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0" y="7416800"/>
            <a:ext cx="3522663" cy="1539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2349" name="Picture 4" descr="A map of a town&#10;&#10;AI-generated content may be incorrect.">
            <a:extLst>
              <a:ext uri="{FF2B5EF4-FFF2-40B4-BE49-F238E27FC236}">
                <a16:creationId xmlns:a16="http://schemas.microsoft.com/office/drawing/2014/main" id="{099B97CF-582C-8977-FC9E-7BC684A3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2600" y="5984875"/>
            <a:ext cx="2952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2350" name="Straight Connector 239616">
            <a:extLst>
              <a:ext uri="{FF2B5EF4-FFF2-40B4-BE49-F238E27FC236}">
                <a16:creationId xmlns:a16="http://schemas.microsoft.com/office/drawing/2014/main" id="{C9E3A4B3-F9B6-B311-328F-9FC313EA164A}"/>
              </a:ext>
            </a:extLst>
          </p:cNvPr>
          <p:cNvCxnSpPr>
            <a:cxnSpLocks/>
            <a:endCxn id="312339" idx="3"/>
          </p:cNvCxnSpPr>
          <p:nvPr/>
        </p:nvCxnSpPr>
        <p:spPr bwMode="auto">
          <a:xfrm flipH="1">
            <a:off x="2573338" y="5029200"/>
            <a:ext cx="1766887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351" name="Rectangle 18">
            <a:extLst>
              <a:ext uri="{FF2B5EF4-FFF2-40B4-BE49-F238E27FC236}">
                <a16:creationId xmlns:a16="http://schemas.microsoft.com/office/drawing/2014/main" id="{15451D39-C24A-6350-FF58-0E85EAF4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498600"/>
            <a:ext cx="1868488" cy="4191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STORAGE FACILITIES</a:t>
            </a:r>
          </a:p>
        </p:txBody>
      </p:sp>
      <p:cxnSp>
        <p:nvCxnSpPr>
          <p:cNvPr id="312352" name="Straight Connector 239616">
            <a:extLst>
              <a:ext uri="{FF2B5EF4-FFF2-40B4-BE49-F238E27FC236}">
                <a16:creationId xmlns:a16="http://schemas.microsoft.com/office/drawing/2014/main" id="{A8A341CC-5949-C6E6-403A-427D179E47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73338" y="1687513"/>
            <a:ext cx="2592387" cy="206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53" name="Straight Arrow Connector 239618">
            <a:extLst>
              <a:ext uri="{FF2B5EF4-FFF2-40B4-BE49-F238E27FC236}">
                <a16:creationId xmlns:a16="http://schemas.microsoft.com/office/drawing/2014/main" id="{253275B5-4B01-0865-6B73-DFA2E11C8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2565400" y="5915025"/>
            <a:ext cx="2600325" cy="25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1159CA-95A9-75D7-FB54-FB849FE2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244013"/>
            <a:ext cx="147066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 1 CANDIDATE SITE: IRVINE RANCH CONSERVANCY PROPERTY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12" descr="An aerial view of a city&#10;&#10;AI-generated content may be incorrect.">
            <a:extLst>
              <a:ext uri="{FF2B5EF4-FFF2-40B4-BE49-F238E27FC236}">
                <a16:creationId xmlns:a16="http://schemas.microsoft.com/office/drawing/2014/main" id="{5CF41B95-59BA-84BB-EAE1-AA588DA2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"/>
          <a:stretch>
            <a:fillRect/>
          </a:stretch>
        </p:blipFill>
        <p:spPr bwMode="auto">
          <a:xfrm>
            <a:off x="452438" y="533400"/>
            <a:ext cx="14579600" cy="87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171681-87F0-2F3A-4BCF-37D85698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9267825"/>
            <a:ext cx="63690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 2 CANDIDATE SITE: NORTHEAST GREAT PARK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075B7-3B7E-EA77-3767-56D0EBF4B83D}"/>
              </a:ext>
            </a:extLst>
          </p:cNvPr>
          <p:cNvSpPr txBox="1">
            <a:spLocks noChangeArrowheads="1"/>
          </p:cNvSpPr>
          <p:nvPr/>
        </p:nvSpPr>
        <p:spPr bwMode="auto">
          <a:xfrm rot="4271556">
            <a:off x="11230769" y="2134394"/>
            <a:ext cx="17700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IRVINE BOULEVARD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01310-84D1-B81D-BBC9-8BF8631B3058}"/>
              </a:ext>
            </a:extLst>
          </p:cNvPr>
          <p:cNvSpPr txBox="1">
            <a:spLocks noChangeArrowheads="1"/>
          </p:cNvSpPr>
          <p:nvPr/>
        </p:nvSpPr>
        <p:spPr bwMode="auto">
          <a:xfrm rot="2489380">
            <a:off x="7529513" y="5899150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BFD40-4C41-5DED-A742-3EEBB59ADACE}"/>
              </a:ext>
            </a:extLst>
          </p:cNvPr>
          <p:cNvSpPr txBox="1">
            <a:spLocks noChangeArrowheads="1"/>
          </p:cNvSpPr>
          <p:nvPr/>
        </p:nvSpPr>
        <p:spPr bwMode="auto">
          <a:xfrm rot="19253037">
            <a:off x="7959725" y="3605213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PUSAN WAY</a:t>
            </a:r>
          </a:p>
        </p:txBody>
      </p:sp>
      <p:sp>
        <p:nvSpPr>
          <p:cNvPr id="314375" name="Freeform: Shape 6">
            <a:extLst>
              <a:ext uri="{FF2B5EF4-FFF2-40B4-BE49-F238E27FC236}">
                <a16:creationId xmlns:a16="http://schemas.microsoft.com/office/drawing/2014/main" id="{1BAAD510-7D14-7943-22CF-5507E4484AEC}"/>
              </a:ext>
            </a:extLst>
          </p:cNvPr>
          <p:cNvSpPr>
            <a:spLocks/>
          </p:cNvSpPr>
          <p:nvPr/>
        </p:nvSpPr>
        <p:spPr bwMode="auto">
          <a:xfrm>
            <a:off x="6448425" y="5116513"/>
            <a:ext cx="2006600" cy="1663700"/>
          </a:xfrm>
          <a:custGeom>
            <a:avLst/>
            <a:gdLst>
              <a:gd name="T0" fmla="*/ 0 w 2006220"/>
              <a:gd name="T1" fmla="*/ 412101 h 1665026"/>
              <a:gd name="T2" fmla="*/ 672931 w 2006220"/>
              <a:gd name="T3" fmla="*/ 0 h 1665026"/>
              <a:gd name="T4" fmla="*/ 782800 w 2006220"/>
              <a:gd name="T5" fmla="*/ 0 h 1665026"/>
              <a:gd name="T6" fmla="*/ 975068 w 2006220"/>
              <a:gd name="T7" fmla="*/ 13284 h 1665026"/>
              <a:gd name="T8" fmla="*/ 1043733 w 2006220"/>
              <a:gd name="T9" fmla="*/ 53176 h 1665026"/>
              <a:gd name="T10" fmla="*/ 2018798 w 2006220"/>
              <a:gd name="T11" fmla="*/ 864085 h 1665026"/>
              <a:gd name="T12" fmla="*/ 1002533 w 2006220"/>
              <a:gd name="T13" fmla="*/ 1621819 h 1665026"/>
              <a:gd name="T14" fmla="*/ 0 w 2006220"/>
              <a:gd name="T15" fmla="*/ 412101 h 16650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06220" h="1665026">
                <a:moveTo>
                  <a:pt x="0" y="423080"/>
                </a:moveTo>
                <a:lnTo>
                  <a:pt x="668740" y="0"/>
                </a:lnTo>
                <a:lnTo>
                  <a:pt x="777922" y="0"/>
                </a:lnTo>
                <a:lnTo>
                  <a:pt x="968991" y="13647"/>
                </a:lnTo>
                <a:lnTo>
                  <a:pt x="1037229" y="54591"/>
                </a:lnTo>
                <a:lnTo>
                  <a:pt x="2006220" y="887104"/>
                </a:lnTo>
                <a:lnTo>
                  <a:pt x="996286" y="1665026"/>
                </a:lnTo>
                <a:lnTo>
                  <a:pt x="0" y="423080"/>
                </a:ln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4376" name="Straight Arrow Connector 20">
            <a:extLst>
              <a:ext uri="{FF2B5EF4-FFF2-40B4-BE49-F238E27FC236}">
                <a16:creationId xmlns:a16="http://schemas.microsoft.com/office/drawing/2014/main" id="{6C1CF00F-4ABD-8EE5-567E-A01815C8EF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1725" y="6980238"/>
            <a:ext cx="0" cy="1247775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377" name="Straight Connector 11">
            <a:extLst>
              <a:ext uri="{FF2B5EF4-FFF2-40B4-BE49-F238E27FC236}">
                <a16:creationId xmlns:a16="http://schemas.microsoft.com/office/drawing/2014/main" id="{0F52919E-F05D-8644-CD45-DD5C8622310C}"/>
              </a:ext>
            </a:extLst>
          </p:cNvPr>
          <p:cNvCxnSpPr>
            <a:cxnSpLocks/>
          </p:cNvCxnSpPr>
          <p:nvPr/>
        </p:nvCxnSpPr>
        <p:spPr bwMode="auto">
          <a:xfrm>
            <a:off x="3135313" y="8228013"/>
            <a:ext cx="4316412" cy="34925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378" name="Rectangle 8">
            <a:extLst>
              <a:ext uri="{FF2B5EF4-FFF2-40B4-BE49-F238E27FC236}">
                <a16:creationId xmlns:a16="http://schemas.microsoft.com/office/drawing/2014/main" id="{1565C612-7B94-062F-C01C-490ED71A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8018463"/>
            <a:ext cx="2247900" cy="4889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GREAT PARK</a:t>
            </a:r>
          </a:p>
          <a:p>
            <a:pPr algn="ctr" eaLnBrk="1" hangingPunct="1"/>
            <a:r>
              <a:rPr lang="en-US" altLang="en-US" sz="1400" b="1"/>
              <a:t>LIBRARY SITE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A map of a park&#10;&#10;AI-generated content may be incorrect.">
            <a:extLst>
              <a:ext uri="{FF2B5EF4-FFF2-40B4-BE49-F238E27FC236}">
                <a16:creationId xmlns:a16="http://schemas.microsoft.com/office/drawing/2014/main" id="{7517F8DE-9C7F-5C0F-893A-636F512D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14400"/>
            <a:ext cx="11704637" cy="79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7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1CFAC432-EA51-0458-3660-B38D21C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3888" y="6362700"/>
            <a:ext cx="33670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8" name="Picture 7" descr="A map of a city&#10;&#10;AI-generated content may be incorrect.">
            <a:extLst>
              <a:ext uri="{FF2B5EF4-FFF2-40B4-BE49-F238E27FC236}">
                <a16:creationId xmlns:a16="http://schemas.microsoft.com/office/drawing/2014/main" id="{68ACA27E-1D27-9955-2242-37AE99DE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5475" y="3635375"/>
            <a:ext cx="33655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9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540F96F0-1647-C93E-28B2-3B164CC6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3888" y="914400"/>
            <a:ext cx="33670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739E2-CEAD-500D-5D38-0240F910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2963" y="9210675"/>
            <a:ext cx="292893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+/- 100-120,000 GSF</a:t>
            </a:r>
          </a:p>
        </p:txBody>
      </p:sp>
      <p:sp>
        <p:nvSpPr>
          <p:cNvPr id="318471" name="Oval 12">
            <a:extLst>
              <a:ext uri="{FF2B5EF4-FFF2-40B4-BE49-F238E27FC236}">
                <a16:creationId xmlns:a16="http://schemas.microsoft.com/office/drawing/2014/main" id="{C6AE64DB-7C00-86F4-CB0E-92E10E4C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2800350"/>
            <a:ext cx="1946275" cy="19494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18472" name="Straight Connector 4">
            <a:extLst>
              <a:ext uri="{FF2B5EF4-FFF2-40B4-BE49-F238E27FC236}">
                <a16:creationId xmlns:a16="http://schemas.microsoft.com/office/drawing/2014/main" id="{46AD22B5-359C-336B-5BFF-6FF2B039CC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991350" y="4749800"/>
            <a:ext cx="0" cy="24765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473" name="Straight Connector 5">
            <a:extLst>
              <a:ext uri="{FF2B5EF4-FFF2-40B4-BE49-F238E27FC236}">
                <a16:creationId xmlns:a16="http://schemas.microsoft.com/office/drawing/2014/main" id="{9CDA8527-A699-387F-8FE3-AFC6D0417C76}"/>
              </a:ext>
            </a:extLst>
          </p:cNvPr>
          <p:cNvCxnSpPr>
            <a:cxnSpLocks/>
          </p:cNvCxnSpPr>
          <p:nvPr/>
        </p:nvCxnSpPr>
        <p:spPr bwMode="auto">
          <a:xfrm>
            <a:off x="6991350" y="7227888"/>
            <a:ext cx="28384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474" name="Rectangle 18">
            <a:extLst>
              <a:ext uri="{FF2B5EF4-FFF2-40B4-BE49-F238E27FC236}">
                <a16:creationId xmlns:a16="http://schemas.microsoft.com/office/drawing/2014/main" id="{5D22DC58-D19F-6C27-66A1-E1F86C1ED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75" y="6981825"/>
            <a:ext cx="2439988" cy="538163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IRVINE GREAT PARK REGIONAL LIBRARY</a:t>
            </a:r>
          </a:p>
        </p:txBody>
      </p:sp>
      <p:cxnSp>
        <p:nvCxnSpPr>
          <p:cNvPr id="318475" name="Straight Arrow Connector 20">
            <a:extLst>
              <a:ext uri="{FF2B5EF4-FFF2-40B4-BE49-F238E27FC236}">
                <a16:creationId xmlns:a16="http://schemas.microsoft.com/office/drawing/2014/main" id="{A3022D41-EDEB-38F6-21D1-CBCF0E45DCC4}"/>
              </a:ext>
            </a:extLst>
          </p:cNvPr>
          <p:cNvCxnSpPr>
            <a:cxnSpLocks/>
          </p:cNvCxnSpPr>
          <p:nvPr/>
        </p:nvCxnSpPr>
        <p:spPr bwMode="auto">
          <a:xfrm>
            <a:off x="3502025" y="2424113"/>
            <a:ext cx="17463" cy="2160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476" name="Straight Connector 9">
            <a:extLst>
              <a:ext uri="{FF2B5EF4-FFF2-40B4-BE49-F238E27FC236}">
                <a16:creationId xmlns:a16="http://schemas.microsoft.com/office/drawing/2014/main" id="{5B3EA066-B485-FF19-B79B-1836EB3BA277}"/>
              </a:ext>
            </a:extLst>
          </p:cNvPr>
          <p:cNvCxnSpPr>
            <a:cxnSpLocks/>
          </p:cNvCxnSpPr>
          <p:nvPr/>
        </p:nvCxnSpPr>
        <p:spPr bwMode="auto">
          <a:xfrm>
            <a:off x="2590800" y="2424113"/>
            <a:ext cx="91122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477" name="Rectangle 7">
            <a:extLst>
              <a:ext uri="{FF2B5EF4-FFF2-40B4-BE49-F238E27FC236}">
                <a16:creationId xmlns:a16="http://schemas.microsoft.com/office/drawing/2014/main" id="{8AF74390-3063-94D9-C650-FA3E75BA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2155825"/>
            <a:ext cx="2344737" cy="512763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FUTURE VETERANS MEMORIAL </a:t>
            </a:r>
          </a:p>
        </p:txBody>
      </p:sp>
      <p:sp>
        <p:nvSpPr>
          <p:cNvPr id="318478" name="Arrow: Down 5">
            <a:extLst>
              <a:ext uri="{FF2B5EF4-FFF2-40B4-BE49-F238E27FC236}">
                <a16:creationId xmlns:a16="http://schemas.microsoft.com/office/drawing/2014/main" id="{45D37AE1-E55F-5787-3CD3-8498C5B0576D}"/>
              </a:ext>
            </a:extLst>
          </p:cNvPr>
          <p:cNvSpPr>
            <a:spLocks noChangeArrowheads="1"/>
          </p:cNvSpPr>
          <p:nvPr/>
        </p:nvSpPr>
        <p:spPr bwMode="auto">
          <a:xfrm rot="2596215">
            <a:off x="7648575" y="2713038"/>
            <a:ext cx="730250" cy="3381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9754B-14D7-8718-8AE2-F16212685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888" y="8861425"/>
            <a:ext cx="3367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PARKING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47A5D-C139-5F9E-2798-D002486B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888" y="6110288"/>
            <a:ext cx="3367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MAIN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BA59-E210-B8CA-D443-BA090058C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438" y="3378200"/>
            <a:ext cx="33655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UPPER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E371-7D87-5180-A4FB-D6AE0E4E8F14}"/>
              </a:ext>
            </a:extLst>
          </p:cNvPr>
          <p:cNvSpPr txBox="1">
            <a:spLocks noChangeArrowheads="1"/>
          </p:cNvSpPr>
          <p:nvPr/>
        </p:nvSpPr>
        <p:spPr bwMode="auto">
          <a:xfrm rot="267107">
            <a:off x="1512888" y="1725613"/>
            <a:ext cx="3367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58DC-943D-ED32-3062-C454BFBA604A}"/>
              </a:ext>
            </a:extLst>
          </p:cNvPr>
          <p:cNvSpPr txBox="1">
            <a:spLocks noChangeArrowheads="1"/>
          </p:cNvSpPr>
          <p:nvPr/>
        </p:nvSpPr>
        <p:spPr bwMode="auto">
          <a:xfrm rot="20986770">
            <a:off x="7462838" y="1660525"/>
            <a:ext cx="3367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CADENCE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4D7DB-54AE-2619-734A-25198AA33781}"/>
              </a:ext>
            </a:extLst>
          </p:cNvPr>
          <p:cNvSpPr txBox="1">
            <a:spLocks noChangeArrowheads="1"/>
          </p:cNvSpPr>
          <p:nvPr/>
        </p:nvSpPr>
        <p:spPr bwMode="auto">
          <a:xfrm rot="5239257">
            <a:off x="5213350" y="1187450"/>
            <a:ext cx="1393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PUSAN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C0378-8588-C04B-2C61-A93FDC1E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9267825"/>
            <a:ext cx="63690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 2 CANDIDATE SITE: NORTHEAST GREAT PARK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An aerial view of a city&#10;&#10;AI-generated content may be incorrect.">
            <a:extLst>
              <a:ext uri="{FF2B5EF4-FFF2-40B4-BE49-F238E27FC236}">
                <a16:creationId xmlns:a16="http://schemas.microsoft.com/office/drawing/2014/main" id="{F3CE9328-4584-FC88-704F-744ADFFE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15544800" cy="874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A313A-ECB8-2335-E539-410BCEF5B3C4}"/>
              </a:ext>
            </a:extLst>
          </p:cNvPr>
          <p:cNvSpPr txBox="1">
            <a:spLocks noChangeArrowheads="1"/>
          </p:cNvSpPr>
          <p:nvPr/>
        </p:nvSpPr>
        <p:spPr bwMode="auto">
          <a:xfrm rot="2702196">
            <a:off x="3611563" y="5456237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WALNUT 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71FB8-4461-7252-E9BE-713BEE0A4113}"/>
              </a:ext>
            </a:extLst>
          </p:cNvPr>
          <p:cNvSpPr txBox="1">
            <a:spLocks noChangeArrowheads="1"/>
          </p:cNvSpPr>
          <p:nvPr/>
        </p:nvSpPr>
        <p:spPr bwMode="auto">
          <a:xfrm rot="19640117">
            <a:off x="7780338" y="7769225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YALE AVE</a:t>
            </a:r>
          </a:p>
        </p:txBody>
      </p:sp>
      <p:sp>
        <p:nvSpPr>
          <p:cNvPr id="328709" name="Rectangle 18">
            <a:extLst>
              <a:ext uri="{FF2B5EF4-FFF2-40B4-BE49-F238E27FC236}">
                <a16:creationId xmlns:a16="http://schemas.microsoft.com/office/drawing/2014/main" id="{7EAF5855-12CA-E0EC-8CD7-D0720B65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850" y="630078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HERITAGE PARK LIBRARY</a:t>
            </a:r>
          </a:p>
        </p:txBody>
      </p:sp>
      <p:sp>
        <p:nvSpPr>
          <p:cNvPr id="328710" name="Oval 12">
            <a:extLst>
              <a:ext uri="{FF2B5EF4-FFF2-40B4-BE49-F238E27FC236}">
                <a16:creationId xmlns:a16="http://schemas.microsoft.com/office/drawing/2014/main" id="{FB8A6B4B-A03C-84F6-46A3-6C73963A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5595938"/>
            <a:ext cx="1866900" cy="1868487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711" name="Rectangle 18">
            <a:extLst>
              <a:ext uri="{FF2B5EF4-FFF2-40B4-BE49-F238E27FC236}">
                <a16:creationId xmlns:a16="http://schemas.microsoft.com/office/drawing/2014/main" id="{C5AAD6C2-67A3-0065-803F-A3F01A65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981075"/>
            <a:ext cx="242887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IRVINE HIGH SCHOOL</a:t>
            </a:r>
          </a:p>
        </p:txBody>
      </p:sp>
      <p:cxnSp>
        <p:nvCxnSpPr>
          <p:cNvPr id="328712" name="Straight Connector 10">
            <a:extLst>
              <a:ext uri="{FF2B5EF4-FFF2-40B4-BE49-F238E27FC236}">
                <a16:creationId xmlns:a16="http://schemas.microsoft.com/office/drawing/2014/main" id="{CDA98A6A-7768-6491-C795-6AE5A845FA0A}"/>
              </a:ext>
            </a:extLst>
          </p:cNvPr>
          <p:cNvCxnSpPr>
            <a:cxnSpLocks noChangeShapeType="1"/>
            <a:stCxn id="328711" idx="3"/>
          </p:cNvCxnSpPr>
          <p:nvPr/>
        </p:nvCxnSpPr>
        <p:spPr bwMode="auto">
          <a:xfrm flipV="1">
            <a:off x="2695575" y="1206500"/>
            <a:ext cx="1417638" cy="19050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3" name="Straight Arrow Connector 13">
            <a:extLst>
              <a:ext uri="{FF2B5EF4-FFF2-40B4-BE49-F238E27FC236}">
                <a16:creationId xmlns:a16="http://schemas.microsoft.com/office/drawing/2014/main" id="{23B82BF6-FB06-EB1C-C8EA-B864D82A1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3213" y="1206500"/>
            <a:ext cx="0" cy="1824038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4" name="Straight Connector 6">
            <a:extLst>
              <a:ext uri="{FF2B5EF4-FFF2-40B4-BE49-F238E27FC236}">
                <a16:creationId xmlns:a16="http://schemas.microsoft.com/office/drawing/2014/main" id="{EA7B0503-BD13-29AB-F4DF-6BDDF67BF339}"/>
              </a:ext>
            </a:extLst>
          </p:cNvPr>
          <p:cNvCxnSpPr>
            <a:cxnSpLocks/>
            <a:stCxn id="328710" idx="6"/>
          </p:cNvCxnSpPr>
          <p:nvPr/>
        </p:nvCxnSpPr>
        <p:spPr bwMode="auto">
          <a:xfrm>
            <a:off x="9094788" y="6530975"/>
            <a:ext cx="3929062" cy="14288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715" name="Arrow: Down 5">
            <a:extLst>
              <a:ext uri="{FF2B5EF4-FFF2-40B4-BE49-F238E27FC236}">
                <a16:creationId xmlns:a16="http://schemas.microsoft.com/office/drawing/2014/main" id="{034475AA-C0EE-019C-3AE9-4CC8B9F95F71}"/>
              </a:ext>
            </a:extLst>
          </p:cNvPr>
          <p:cNvSpPr>
            <a:spLocks noChangeArrowheads="1"/>
          </p:cNvSpPr>
          <p:nvPr/>
        </p:nvSpPr>
        <p:spPr bwMode="auto">
          <a:xfrm rot="-2641794">
            <a:off x="7175500" y="5286375"/>
            <a:ext cx="571500" cy="3952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716" name="Rectangle 18">
            <a:extLst>
              <a:ext uri="{FF2B5EF4-FFF2-40B4-BE49-F238E27FC236}">
                <a16:creationId xmlns:a16="http://schemas.microsoft.com/office/drawing/2014/main" id="{EECFC8D9-89CA-1468-AA1C-B31FF2A1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7099300"/>
            <a:ext cx="242887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LOTS</a:t>
            </a:r>
          </a:p>
        </p:txBody>
      </p:sp>
      <p:cxnSp>
        <p:nvCxnSpPr>
          <p:cNvPr id="328717" name="Straight Arrow Connector 20">
            <a:extLst>
              <a:ext uri="{FF2B5EF4-FFF2-40B4-BE49-F238E27FC236}">
                <a16:creationId xmlns:a16="http://schemas.microsoft.com/office/drawing/2014/main" id="{8630F135-72A5-18B3-5348-92A2DA76531A}"/>
              </a:ext>
            </a:extLst>
          </p:cNvPr>
          <p:cNvCxnSpPr>
            <a:cxnSpLocks/>
          </p:cNvCxnSpPr>
          <p:nvPr/>
        </p:nvCxnSpPr>
        <p:spPr bwMode="auto">
          <a:xfrm>
            <a:off x="2695575" y="7345363"/>
            <a:ext cx="4538663" cy="206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398C6C-65DF-0826-1552-C5EAF5AE79A1}"/>
              </a:ext>
            </a:extLst>
          </p:cNvPr>
          <p:cNvSpPr txBox="1">
            <a:spLocks noChangeArrowheads="1"/>
          </p:cNvSpPr>
          <p:nvPr/>
        </p:nvSpPr>
        <p:spPr bwMode="auto">
          <a:xfrm rot="3201207">
            <a:off x="8474076" y="1801812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INTERSTATE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2E030-2BE3-135F-24CF-0729F3AB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9282113"/>
            <a:ext cx="636905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 3 CANDIDATE SITE: HERITAGE COMMUNITY PARK</a:t>
            </a:r>
          </a:p>
        </p:txBody>
      </p:sp>
      <p:sp>
        <p:nvSpPr>
          <p:cNvPr id="328720" name="Rectangle 18">
            <a:extLst>
              <a:ext uri="{FF2B5EF4-FFF2-40B4-BE49-F238E27FC236}">
                <a16:creationId xmlns:a16="http://schemas.microsoft.com/office/drawing/2014/main" id="{78674816-2C10-0CC2-00F6-5E4FF3B8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850" y="26876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LOTS</a:t>
            </a:r>
          </a:p>
        </p:txBody>
      </p:sp>
      <p:cxnSp>
        <p:nvCxnSpPr>
          <p:cNvPr id="328721" name="Straight Arrow Connector 24">
            <a:extLst>
              <a:ext uri="{FF2B5EF4-FFF2-40B4-BE49-F238E27FC236}">
                <a16:creationId xmlns:a16="http://schemas.microsoft.com/office/drawing/2014/main" id="{66F55B54-E018-D25E-06B0-F5A8A73C91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786938" y="5811838"/>
            <a:ext cx="37084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2" name="Straight Arrow Connector 28">
            <a:extLst>
              <a:ext uri="{FF2B5EF4-FFF2-40B4-BE49-F238E27FC236}">
                <a16:creationId xmlns:a16="http://schemas.microsoft.com/office/drawing/2014/main" id="{CA2442C7-C1D9-9084-6437-B5D9CB499C4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99700" y="5172075"/>
            <a:ext cx="26955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723" name="Rectangle 18">
            <a:extLst>
              <a:ext uri="{FF2B5EF4-FFF2-40B4-BE49-F238E27FC236}">
                <a16:creationId xmlns:a16="http://schemas.microsoft.com/office/drawing/2014/main" id="{4A508843-68AF-16A3-3550-F205C719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5275" y="4906963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COMMUNITY CENTER</a:t>
            </a:r>
          </a:p>
        </p:txBody>
      </p:sp>
      <p:sp>
        <p:nvSpPr>
          <p:cNvPr id="328724" name="Rectangle 18">
            <a:extLst>
              <a:ext uri="{FF2B5EF4-FFF2-40B4-BE49-F238E27FC236}">
                <a16:creationId xmlns:a16="http://schemas.microsoft.com/office/drawing/2014/main" id="{2AA58FD8-6AE1-61CC-7672-0481E787E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25" y="5580063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FINE ARTS CENTER</a:t>
            </a:r>
          </a:p>
        </p:txBody>
      </p:sp>
      <p:cxnSp>
        <p:nvCxnSpPr>
          <p:cNvPr id="328725" name="Straight Connector 239616">
            <a:extLst>
              <a:ext uri="{FF2B5EF4-FFF2-40B4-BE49-F238E27FC236}">
                <a16:creationId xmlns:a16="http://schemas.microsoft.com/office/drawing/2014/main" id="{8456A0F6-0628-E1FA-4ECC-E63FA66627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944225" y="2887663"/>
            <a:ext cx="2079625" cy="206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6" name="Straight Arrow Connector 239618">
            <a:extLst>
              <a:ext uri="{FF2B5EF4-FFF2-40B4-BE49-F238E27FC236}">
                <a16:creationId xmlns:a16="http://schemas.microsoft.com/office/drawing/2014/main" id="{EFC302B8-0AC5-5CB4-4EE2-9E0FCD8128A3}"/>
              </a:ext>
            </a:extLst>
          </p:cNvPr>
          <p:cNvCxnSpPr>
            <a:cxnSpLocks/>
          </p:cNvCxnSpPr>
          <p:nvPr/>
        </p:nvCxnSpPr>
        <p:spPr bwMode="auto">
          <a:xfrm>
            <a:off x="10944225" y="2887663"/>
            <a:ext cx="0" cy="17462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Box 1">
            <a:extLst>
              <a:ext uri="{FF2B5EF4-FFF2-40B4-BE49-F238E27FC236}">
                <a16:creationId xmlns:a16="http://schemas.microsoft.com/office/drawing/2014/main" id="{4E4A3F59-6859-A30A-A9E3-0C27B571153F}"/>
              </a:ext>
            </a:extLst>
          </p:cNvPr>
          <p:cNvSpPr txBox="1">
            <a:spLocks noChangeArrowheads="1"/>
          </p:cNvSpPr>
          <p:nvPr/>
        </p:nvSpPr>
        <p:spPr bwMode="auto">
          <a:xfrm rot="-1187520">
            <a:off x="4260850" y="3346450"/>
            <a:ext cx="7023100" cy="3786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0">
                <a:solidFill>
                  <a:srgbClr val="FF0000"/>
                </a:solidFill>
                <a:latin typeface="Arial Narrow" panose="020B0606020202030204" pitchFamily="34" charset="0"/>
              </a:rPr>
              <a:t>SITE PLAN   with 24k building and parking footprint</a:t>
            </a:r>
          </a:p>
        </p:txBody>
      </p:sp>
      <p:grpSp>
        <p:nvGrpSpPr>
          <p:cNvPr id="329731" name="Group 6">
            <a:extLst>
              <a:ext uri="{FF2B5EF4-FFF2-40B4-BE49-F238E27FC236}">
                <a16:creationId xmlns:a16="http://schemas.microsoft.com/office/drawing/2014/main" id="{8FAC6715-73A3-EC1D-88B5-48449BA71016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542925"/>
            <a:ext cx="11968163" cy="8548688"/>
            <a:chOff x="1811337" y="619125"/>
            <a:chExt cx="11968164" cy="8548688"/>
          </a:xfrm>
        </p:grpSpPr>
        <p:pic>
          <p:nvPicPr>
            <p:cNvPr id="329750" name="Picture 3" descr="A map of a campus&#10;&#10;AI-generated content may be incorrect.">
              <a:extLst>
                <a:ext uri="{FF2B5EF4-FFF2-40B4-BE49-F238E27FC236}">
                  <a16:creationId xmlns:a16="http://schemas.microsoft.com/office/drawing/2014/main" id="{CB642233-9F1A-A1E0-D312-5931678A5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7" y="619125"/>
              <a:ext cx="11968164" cy="854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51" name="Picture 5" descr="A map of a park&#10;&#10;AI-generated content may be incorrect.">
              <a:extLst>
                <a:ext uri="{FF2B5EF4-FFF2-40B4-BE49-F238E27FC236}">
                  <a16:creationId xmlns:a16="http://schemas.microsoft.com/office/drawing/2014/main" id="{D579CADF-EB25-81B4-F256-094F3D2F8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3240" y="4597399"/>
              <a:ext cx="1276260" cy="146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9732" name="Freeform: Shape 8">
            <a:extLst>
              <a:ext uri="{FF2B5EF4-FFF2-40B4-BE49-F238E27FC236}">
                <a16:creationId xmlns:a16="http://schemas.microsoft.com/office/drawing/2014/main" id="{DD2839BD-8732-F9B4-B8B1-E084CA820F50}"/>
              </a:ext>
            </a:extLst>
          </p:cNvPr>
          <p:cNvSpPr>
            <a:spLocks/>
          </p:cNvSpPr>
          <p:nvPr/>
        </p:nvSpPr>
        <p:spPr bwMode="auto">
          <a:xfrm>
            <a:off x="8918575" y="6783388"/>
            <a:ext cx="608013" cy="766762"/>
          </a:xfrm>
          <a:custGeom>
            <a:avLst/>
            <a:gdLst>
              <a:gd name="T0" fmla="*/ 147880 w 607325"/>
              <a:gd name="T1" fmla="*/ 125182 h 767686"/>
              <a:gd name="T2" fmla="*/ 244175 w 607325"/>
              <a:gd name="T3" fmla="*/ 121799 h 767686"/>
              <a:gd name="T4" fmla="*/ 357665 w 607325"/>
              <a:gd name="T5" fmla="*/ 0 h 767686"/>
              <a:gd name="T6" fmla="*/ 612158 w 607325"/>
              <a:gd name="T7" fmla="*/ 240214 h 767686"/>
              <a:gd name="T8" fmla="*/ 484912 w 607325"/>
              <a:gd name="T9" fmla="*/ 365396 h 767686"/>
              <a:gd name="T10" fmla="*/ 481473 w 607325"/>
              <a:gd name="T11" fmla="*/ 595460 h 767686"/>
              <a:gd name="T12" fmla="*/ 323274 w 607325"/>
              <a:gd name="T13" fmla="*/ 598843 h 767686"/>
              <a:gd name="T14" fmla="*/ 333591 w 607325"/>
              <a:gd name="T15" fmla="*/ 761241 h 767686"/>
              <a:gd name="T16" fmla="*/ 147880 w 607325"/>
              <a:gd name="T17" fmla="*/ 754475 h 767686"/>
              <a:gd name="T18" fmla="*/ 147880 w 607325"/>
              <a:gd name="T19" fmla="*/ 592077 h 767686"/>
              <a:gd name="T20" fmla="*/ 3440 w 607325"/>
              <a:gd name="T21" fmla="*/ 592077 h 767686"/>
              <a:gd name="T22" fmla="*/ 0 w 607325"/>
              <a:gd name="T23" fmla="*/ 270663 h 767686"/>
              <a:gd name="T24" fmla="*/ 147880 w 607325"/>
              <a:gd name="T25" fmla="*/ 125182 h 7676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7325" h="767686">
                <a:moveTo>
                  <a:pt x="146713" y="126242"/>
                </a:moveTo>
                <a:lnTo>
                  <a:pt x="242248" y="122830"/>
                </a:lnTo>
                <a:lnTo>
                  <a:pt x="354842" y="0"/>
                </a:lnTo>
                <a:lnTo>
                  <a:pt x="607325" y="242248"/>
                </a:lnTo>
                <a:lnTo>
                  <a:pt x="481084" y="368489"/>
                </a:lnTo>
                <a:cubicBezTo>
                  <a:pt x="479947" y="445826"/>
                  <a:pt x="478809" y="523164"/>
                  <a:pt x="477672" y="600501"/>
                </a:cubicBezTo>
                <a:lnTo>
                  <a:pt x="320722" y="603913"/>
                </a:lnTo>
                <a:lnTo>
                  <a:pt x="330958" y="767686"/>
                </a:lnTo>
                <a:lnTo>
                  <a:pt x="146713" y="760862"/>
                </a:lnTo>
                <a:lnTo>
                  <a:pt x="146713" y="597089"/>
                </a:lnTo>
                <a:lnTo>
                  <a:pt x="3412" y="597089"/>
                </a:lnTo>
                <a:cubicBezTo>
                  <a:pt x="2275" y="489044"/>
                  <a:pt x="1137" y="381000"/>
                  <a:pt x="0" y="272955"/>
                </a:cubicBezTo>
                <a:lnTo>
                  <a:pt x="146713" y="126242"/>
                </a:lnTo>
                <a:close/>
              </a:path>
            </a:pathLst>
          </a:custGeom>
          <a:solidFill>
            <a:srgbClr val="FF6600">
              <a:alpha val="59999"/>
            </a:srgb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9733" name="Oval 12">
            <a:extLst>
              <a:ext uri="{FF2B5EF4-FFF2-40B4-BE49-F238E27FC236}">
                <a16:creationId xmlns:a16="http://schemas.microsoft.com/office/drawing/2014/main" id="{2ED8A0B8-1EA2-7FB1-4EC0-BA6512022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5" y="6594475"/>
            <a:ext cx="1284288" cy="12874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29734" name="Straight Connector 4">
            <a:extLst>
              <a:ext uri="{FF2B5EF4-FFF2-40B4-BE49-F238E27FC236}">
                <a16:creationId xmlns:a16="http://schemas.microsoft.com/office/drawing/2014/main" id="{D48A5420-966A-E6D1-DC9D-D6E964DFCB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21788" y="7918450"/>
            <a:ext cx="4762" cy="6207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9735" name="Rectangle 18">
            <a:extLst>
              <a:ext uri="{FF2B5EF4-FFF2-40B4-BE49-F238E27FC236}">
                <a16:creationId xmlns:a16="http://schemas.microsoft.com/office/drawing/2014/main" id="{F8532BBD-0194-3F36-70DB-2E42240D3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8253413"/>
            <a:ext cx="2028825" cy="649287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</a:rPr>
              <a:t>EXISTING HERITAGE PARK LIBRARY</a:t>
            </a:r>
          </a:p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</a:rPr>
              <a:t>(21,000 SF)</a:t>
            </a:r>
          </a:p>
        </p:txBody>
      </p:sp>
      <p:sp>
        <p:nvSpPr>
          <p:cNvPr id="329736" name="Arrow: Down 5">
            <a:extLst>
              <a:ext uri="{FF2B5EF4-FFF2-40B4-BE49-F238E27FC236}">
                <a16:creationId xmlns:a16="http://schemas.microsoft.com/office/drawing/2014/main" id="{8D19C9CA-BEDC-E7DB-8F06-CA673F2D3B88}"/>
              </a:ext>
            </a:extLst>
          </p:cNvPr>
          <p:cNvSpPr>
            <a:spLocks noChangeArrowheads="1"/>
          </p:cNvSpPr>
          <p:nvPr/>
        </p:nvSpPr>
        <p:spPr bwMode="auto">
          <a:xfrm rot="-3068758">
            <a:off x="8223250" y="6508750"/>
            <a:ext cx="590550" cy="273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29737" name="Straight Connector 4">
            <a:extLst>
              <a:ext uri="{FF2B5EF4-FFF2-40B4-BE49-F238E27FC236}">
                <a16:creationId xmlns:a16="http://schemas.microsoft.com/office/drawing/2014/main" id="{6D6C9669-478D-E978-1C35-60A3F78AC74E}"/>
              </a:ext>
            </a:extLst>
          </p:cNvPr>
          <p:cNvCxnSpPr>
            <a:cxnSpLocks/>
          </p:cNvCxnSpPr>
          <p:nvPr/>
        </p:nvCxnSpPr>
        <p:spPr bwMode="auto">
          <a:xfrm flipH="1">
            <a:off x="8810625" y="8577263"/>
            <a:ext cx="40163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738" name="Straight Arrow Connector 282643">
            <a:extLst>
              <a:ext uri="{FF2B5EF4-FFF2-40B4-BE49-F238E27FC236}">
                <a16:creationId xmlns:a16="http://schemas.microsoft.com/office/drawing/2014/main" id="{0C149C45-2C0B-ABBF-63DC-864CA3D50373}"/>
              </a:ext>
            </a:extLst>
          </p:cNvPr>
          <p:cNvCxnSpPr>
            <a:cxnSpLocks/>
          </p:cNvCxnSpPr>
          <p:nvPr/>
        </p:nvCxnSpPr>
        <p:spPr bwMode="auto">
          <a:xfrm>
            <a:off x="1766888" y="7648575"/>
            <a:ext cx="0" cy="1111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9739" name="Rectangle 18">
            <a:extLst>
              <a:ext uri="{FF2B5EF4-FFF2-40B4-BE49-F238E27FC236}">
                <a16:creationId xmlns:a16="http://schemas.microsoft.com/office/drawing/2014/main" id="{E3304BF7-0C03-A9DE-A78D-B031C8AA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5388" y="4484688"/>
            <a:ext cx="20796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LOTS</a:t>
            </a:r>
          </a:p>
        </p:txBody>
      </p:sp>
      <p:cxnSp>
        <p:nvCxnSpPr>
          <p:cNvPr id="329740" name="Straight Arrow Connector 24">
            <a:extLst>
              <a:ext uri="{FF2B5EF4-FFF2-40B4-BE49-F238E27FC236}">
                <a16:creationId xmlns:a16="http://schemas.microsoft.com/office/drawing/2014/main" id="{7599A5FB-EB2D-7A8C-F393-D458C899AA40}"/>
              </a:ext>
            </a:extLst>
          </p:cNvPr>
          <p:cNvCxnSpPr>
            <a:cxnSpLocks/>
          </p:cNvCxnSpPr>
          <p:nvPr/>
        </p:nvCxnSpPr>
        <p:spPr bwMode="auto">
          <a:xfrm>
            <a:off x="9653588" y="3517900"/>
            <a:ext cx="0" cy="2286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741" name="Straight Arrow Connector 28">
            <a:extLst>
              <a:ext uri="{FF2B5EF4-FFF2-40B4-BE49-F238E27FC236}">
                <a16:creationId xmlns:a16="http://schemas.microsoft.com/office/drawing/2014/main" id="{4630A258-DAE5-3BAF-D8A6-DB828C3099A0}"/>
              </a:ext>
            </a:extLst>
          </p:cNvPr>
          <p:cNvCxnSpPr>
            <a:cxnSpLocks/>
          </p:cNvCxnSpPr>
          <p:nvPr/>
        </p:nvCxnSpPr>
        <p:spPr bwMode="auto">
          <a:xfrm>
            <a:off x="9336088" y="2514600"/>
            <a:ext cx="0" cy="24971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742" name="Straight Arrow Connector 239618">
            <a:extLst>
              <a:ext uri="{FF2B5EF4-FFF2-40B4-BE49-F238E27FC236}">
                <a16:creationId xmlns:a16="http://schemas.microsoft.com/office/drawing/2014/main" id="{496F9F5C-F883-CD18-FFCB-450CC8E045F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20313" y="4749800"/>
            <a:ext cx="12350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743" name="Straight Connector 239616">
            <a:extLst>
              <a:ext uri="{FF2B5EF4-FFF2-40B4-BE49-F238E27FC236}">
                <a16:creationId xmlns:a16="http://schemas.microsoft.com/office/drawing/2014/main" id="{CC12C8ED-5798-A620-A812-0D2E647C43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336088" y="2508250"/>
            <a:ext cx="2290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9744" name="Rectangle 18">
            <a:extLst>
              <a:ext uri="{FF2B5EF4-FFF2-40B4-BE49-F238E27FC236}">
                <a16:creationId xmlns:a16="http://schemas.microsoft.com/office/drawing/2014/main" id="{39B8B282-FBE7-FF71-7F67-D31F70A9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5063" y="22685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COMMUNITY CENTER</a:t>
            </a:r>
          </a:p>
        </p:txBody>
      </p:sp>
      <p:cxnSp>
        <p:nvCxnSpPr>
          <p:cNvPr id="329745" name="Straight Connector 239616">
            <a:extLst>
              <a:ext uri="{FF2B5EF4-FFF2-40B4-BE49-F238E27FC236}">
                <a16:creationId xmlns:a16="http://schemas.microsoft.com/office/drawing/2014/main" id="{23D7D90A-B2FE-2B0D-6673-492FCCD92D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74225" y="3481388"/>
            <a:ext cx="229076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9746" name="Rectangle 18">
            <a:extLst>
              <a:ext uri="{FF2B5EF4-FFF2-40B4-BE49-F238E27FC236}">
                <a16:creationId xmlns:a16="http://schemas.microsoft.com/office/drawing/2014/main" id="{1C01956C-900C-495C-6E3A-E60BAD7D9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4588" y="32591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FINE ARTS CENTER</a:t>
            </a:r>
          </a:p>
        </p:txBody>
      </p:sp>
      <p:sp>
        <p:nvSpPr>
          <p:cNvPr id="329747" name="Rectangle 18">
            <a:extLst>
              <a:ext uri="{FF2B5EF4-FFF2-40B4-BE49-F238E27FC236}">
                <a16:creationId xmlns:a16="http://schemas.microsoft.com/office/drawing/2014/main" id="{3AE1B082-2006-8DD7-8BE9-A97CC37B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200" y="7813675"/>
            <a:ext cx="204152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FIRE STATION</a:t>
            </a:r>
          </a:p>
        </p:txBody>
      </p:sp>
      <p:cxnSp>
        <p:nvCxnSpPr>
          <p:cNvPr id="329748" name="Straight Arrow Connector 239618">
            <a:extLst>
              <a:ext uri="{FF2B5EF4-FFF2-40B4-BE49-F238E27FC236}">
                <a16:creationId xmlns:a16="http://schemas.microsoft.com/office/drawing/2014/main" id="{B70EAA33-6BDB-3CA7-5D24-AC1C0A6497D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44125" y="8058150"/>
            <a:ext cx="12350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BA0EE1-0BBF-A5EC-72D6-E2B363D3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9282113"/>
            <a:ext cx="636905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 3 CANDIDATE SITE: HERITAGE COMMUNITY PARK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B005A-4B34-5817-B1F7-9DC3E688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578350"/>
            <a:ext cx="154003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0" dirty="0">
                <a:solidFill>
                  <a:schemeClr val="bg1"/>
                </a:solidFill>
                <a:latin typeface="Arial Narrow" panose="020B0606020202030204" pitchFamily="34" charset="0"/>
              </a:rPr>
              <a:t>District 4: A suitable candidate site has not yet been identified</a:t>
            </a:r>
          </a:p>
        </p:txBody>
      </p:sp>
    </p:spTree>
    <p:extLst>
      <p:ext uri="{BB962C8B-B14F-4D97-AF65-F5344CB8AC3E}">
        <p14:creationId xmlns:p14="http://schemas.microsoft.com/office/powerpoint/2010/main" val="22129493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51AB028C-8D99-C0F8-0791-E02D33F0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739775"/>
            <a:ext cx="14816137" cy="83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094601-BE02-23A9-60BD-2B417D3B55D4}"/>
              </a:ext>
            </a:extLst>
          </p:cNvPr>
          <p:cNvSpPr txBox="1">
            <a:spLocks noChangeArrowheads="1"/>
          </p:cNvSpPr>
          <p:nvPr/>
        </p:nvSpPr>
        <p:spPr bwMode="auto">
          <a:xfrm rot="3593612">
            <a:off x="5545138" y="4822825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HARVARD AVENUE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156B7-BAD8-4FEE-E451-C6CDDC44651E}"/>
              </a:ext>
            </a:extLst>
          </p:cNvPr>
          <p:cNvSpPr txBox="1">
            <a:spLocks noChangeArrowheads="1"/>
          </p:cNvSpPr>
          <p:nvPr/>
        </p:nvSpPr>
        <p:spPr bwMode="auto">
          <a:xfrm rot="17533031">
            <a:off x="11376026" y="6726237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BRANCA PARKWAY</a:t>
            </a:r>
          </a:p>
        </p:txBody>
      </p:sp>
      <p:sp>
        <p:nvSpPr>
          <p:cNvPr id="334853" name="Rectangle 18">
            <a:extLst>
              <a:ext uri="{FF2B5EF4-FFF2-40B4-BE49-F238E27FC236}">
                <a16:creationId xmlns:a16="http://schemas.microsoft.com/office/drawing/2014/main" id="{8430CE96-E3DE-541D-8D73-91DE004D1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303588"/>
            <a:ext cx="1973262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</a:t>
            </a:r>
          </a:p>
        </p:txBody>
      </p:sp>
      <p:sp>
        <p:nvSpPr>
          <p:cNvPr id="334854" name="Rectangle 18">
            <a:extLst>
              <a:ext uri="{FF2B5EF4-FFF2-40B4-BE49-F238E27FC236}">
                <a16:creationId xmlns:a16="http://schemas.microsoft.com/office/drawing/2014/main" id="{0DD2C9B2-E488-071F-010F-9518520F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524500"/>
            <a:ext cx="1930400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FORMAL GARDEN</a:t>
            </a:r>
          </a:p>
        </p:txBody>
      </p:sp>
      <p:cxnSp>
        <p:nvCxnSpPr>
          <p:cNvPr id="334855" name="Straight Arrow Connector 20">
            <a:extLst>
              <a:ext uri="{FF2B5EF4-FFF2-40B4-BE49-F238E27FC236}">
                <a16:creationId xmlns:a16="http://schemas.microsoft.com/office/drawing/2014/main" id="{6E7C3D71-6500-8F4D-7557-AFB48358235B}"/>
              </a:ext>
            </a:extLst>
          </p:cNvPr>
          <p:cNvCxnSpPr>
            <a:cxnSpLocks/>
          </p:cNvCxnSpPr>
          <p:nvPr/>
        </p:nvCxnSpPr>
        <p:spPr bwMode="auto">
          <a:xfrm flipV="1">
            <a:off x="8561388" y="5381625"/>
            <a:ext cx="0" cy="3889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4790A4-0024-FC3C-4789-33A3DE85DDB7}"/>
              </a:ext>
            </a:extLst>
          </p:cNvPr>
          <p:cNvSpPr txBox="1">
            <a:spLocks noChangeArrowheads="1"/>
          </p:cNvSpPr>
          <p:nvPr/>
        </p:nvSpPr>
        <p:spPr bwMode="auto">
          <a:xfrm rot="19083288">
            <a:off x="2305050" y="2139950"/>
            <a:ext cx="2451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ALTON PARKWAY</a:t>
            </a:r>
          </a:p>
        </p:txBody>
      </p:sp>
      <p:sp>
        <p:nvSpPr>
          <p:cNvPr id="334857" name="Rectangle 18">
            <a:extLst>
              <a:ext uri="{FF2B5EF4-FFF2-40B4-BE49-F238E27FC236}">
                <a16:creationId xmlns:a16="http://schemas.microsoft.com/office/drawing/2014/main" id="{69F0C49E-CB1B-D290-BFC6-7C6E300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5150" y="7826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SAN DIEGO CREEK</a:t>
            </a:r>
          </a:p>
        </p:txBody>
      </p:sp>
      <p:cxnSp>
        <p:nvCxnSpPr>
          <p:cNvPr id="334858" name="Straight Arrow Connector 24">
            <a:extLst>
              <a:ext uri="{FF2B5EF4-FFF2-40B4-BE49-F238E27FC236}">
                <a16:creationId xmlns:a16="http://schemas.microsoft.com/office/drawing/2014/main" id="{6AEC24C6-189A-AF41-2F37-359126B6451F}"/>
              </a:ext>
            </a:extLst>
          </p:cNvPr>
          <p:cNvCxnSpPr>
            <a:cxnSpLocks/>
          </p:cNvCxnSpPr>
          <p:nvPr/>
        </p:nvCxnSpPr>
        <p:spPr bwMode="auto">
          <a:xfrm flipV="1">
            <a:off x="9582150" y="7519988"/>
            <a:ext cx="0" cy="444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59" name="Straight Arrow Connector 28">
            <a:extLst>
              <a:ext uri="{FF2B5EF4-FFF2-40B4-BE49-F238E27FC236}">
                <a16:creationId xmlns:a16="http://schemas.microsoft.com/office/drawing/2014/main" id="{F7276C5A-846D-06D0-C5ED-14332AAFE8FE}"/>
              </a:ext>
            </a:extLst>
          </p:cNvPr>
          <p:cNvCxnSpPr>
            <a:cxnSpLocks/>
            <a:stCxn id="334860" idx="1"/>
          </p:cNvCxnSpPr>
          <p:nvPr/>
        </p:nvCxnSpPr>
        <p:spPr bwMode="auto">
          <a:xfrm flipH="1">
            <a:off x="11806238" y="5969000"/>
            <a:ext cx="14589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860" name="Rectangle 18">
            <a:extLst>
              <a:ext uri="{FF2B5EF4-FFF2-40B4-BE49-F238E27FC236}">
                <a16:creationId xmlns:a16="http://schemas.microsoft.com/office/drawing/2014/main" id="{AC202F3E-750A-5F2C-C2EE-851E6859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5150" y="57229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TENNIS COURTS</a:t>
            </a:r>
          </a:p>
        </p:txBody>
      </p:sp>
      <p:cxnSp>
        <p:nvCxnSpPr>
          <p:cNvPr id="334861" name="Straight Connector 239616">
            <a:extLst>
              <a:ext uri="{FF2B5EF4-FFF2-40B4-BE49-F238E27FC236}">
                <a16:creationId xmlns:a16="http://schemas.microsoft.com/office/drawing/2014/main" id="{36EA6E28-DFCA-F2F2-A832-1F16810E33A7}"/>
              </a:ext>
            </a:extLst>
          </p:cNvPr>
          <p:cNvCxnSpPr>
            <a:cxnSpLocks/>
            <a:stCxn id="334857" idx="1"/>
          </p:cNvCxnSpPr>
          <p:nvPr/>
        </p:nvCxnSpPr>
        <p:spPr bwMode="auto">
          <a:xfrm flipH="1" flipV="1">
            <a:off x="7947025" y="938213"/>
            <a:ext cx="5318125" cy="904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2" name="Straight Arrow Connector 239618">
            <a:extLst>
              <a:ext uri="{FF2B5EF4-FFF2-40B4-BE49-F238E27FC236}">
                <a16:creationId xmlns:a16="http://schemas.microsoft.com/office/drawing/2014/main" id="{A9198B62-2FD7-06E3-4BF0-0C9B101E0D0E}"/>
              </a:ext>
            </a:extLst>
          </p:cNvPr>
          <p:cNvCxnSpPr>
            <a:cxnSpLocks/>
          </p:cNvCxnSpPr>
          <p:nvPr/>
        </p:nvCxnSpPr>
        <p:spPr bwMode="auto">
          <a:xfrm>
            <a:off x="7947025" y="938213"/>
            <a:ext cx="0" cy="690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3" name="Straight Arrow Connector 239618">
            <a:extLst>
              <a:ext uri="{FF2B5EF4-FFF2-40B4-BE49-F238E27FC236}">
                <a16:creationId xmlns:a16="http://schemas.microsoft.com/office/drawing/2014/main" id="{6A162DAC-AF12-8DAA-B091-5971DC2ADBC7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2278063"/>
            <a:ext cx="0" cy="7524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4" name="Straight Connector 239616">
            <a:extLst>
              <a:ext uri="{FF2B5EF4-FFF2-40B4-BE49-F238E27FC236}">
                <a16:creationId xmlns:a16="http://schemas.microsoft.com/office/drawing/2014/main" id="{3C0EE4C6-8314-F6DA-62BD-EE532A480F9C}"/>
              </a:ext>
            </a:extLst>
          </p:cNvPr>
          <p:cNvCxnSpPr>
            <a:cxnSpLocks/>
            <a:endCxn id="334853" idx="3"/>
          </p:cNvCxnSpPr>
          <p:nvPr/>
        </p:nvCxnSpPr>
        <p:spPr bwMode="auto">
          <a:xfrm flipH="1">
            <a:off x="2301875" y="3548063"/>
            <a:ext cx="443071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865" name="Rectangle 18">
            <a:extLst>
              <a:ext uri="{FF2B5EF4-FFF2-40B4-BE49-F238E27FC236}">
                <a16:creationId xmlns:a16="http://schemas.microsoft.com/office/drawing/2014/main" id="{A5E9646F-7340-D695-DDF5-D2D62220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5150" y="1677988"/>
            <a:ext cx="2130425" cy="4889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BALL FIELDS</a:t>
            </a:r>
          </a:p>
        </p:txBody>
      </p:sp>
      <p:cxnSp>
        <p:nvCxnSpPr>
          <p:cNvPr id="334866" name="Straight Connector 239616">
            <a:extLst>
              <a:ext uri="{FF2B5EF4-FFF2-40B4-BE49-F238E27FC236}">
                <a16:creationId xmlns:a16="http://schemas.microsoft.com/office/drawing/2014/main" id="{574DF1E3-582F-A2C1-BDAF-5CD7743E8DBB}"/>
              </a:ext>
            </a:extLst>
          </p:cNvPr>
          <p:cNvCxnSpPr>
            <a:cxnSpLocks/>
            <a:stCxn id="334865" idx="1"/>
          </p:cNvCxnSpPr>
          <p:nvPr/>
        </p:nvCxnSpPr>
        <p:spPr bwMode="auto">
          <a:xfrm flipH="1" flipV="1">
            <a:off x="8778875" y="1878013"/>
            <a:ext cx="4486275" cy="44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7" name="Straight Arrow Connector 239618">
            <a:extLst>
              <a:ext uri="{FF2B5EF4-FFF2-40B4-BE49-F238E27FC236}">
                <a16:creationId xmlns:a16="http://schemas.microsoft.com/office/drawing/2014/main" id="{A62BD3AA-443C-0003-10E7-E48847262E3E}"/>
              </a:ext>
            </a:extLst>
          </p:cNvPr>
          <p:cNvCxnSpPr>
            <a:cxnSpLocks/>
          </p:cNvCxnSpPr>
          <p:nvPr/>
        </p:nvCxnSpPr>
        <p:spPr bwMode="auto">
          <a:xfrm>
            <a:off x="8778875" y="1878013"/>
            <a:ext cx="0" cy="1803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868" name="Rectangle 18">
            <a:extLst>
              <a:ext uri="{FF2B5EF4-FFF2-40B4-BE49-F238E27FC236}">
                <a16:creationId xmlns:a16="http://schemas.microsoft.com/office/drawing/2014/main" id="{3405EBFC-B83C-0292-D7F8-9E7CD5282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850" y="4124325"/>
            <a:ext cx="2130425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CHILDRENS PLAYGROUND</a:t>
            </a:r>
          </a:p>
        </p:txBody>
      </p:sp>
      <p:cxnSp>
        <p:nvCxnSpPr>
          <p:cNvPr id="334869" name="Straight Arrow Connector 28">
            <a:extLst>
              <a:ext uri="{FF2B5EF4-FFF2-40B4-BE49-F238E27FC236}">
                <a16:creationId xmlns:a16="http://schemas.microsoft.com/office/drawing/2014/main" id="{669B841C-9D81-583F-D02F-F8C192A3569F}"/>
              </a:ext>
            </a:extLst>
          </p:cNvPr>
          <p:cNvCxnSpPr>
            <a:cxnSpLocks/>
          </p:cNvCxnSpPr>
          <p:nvPr/>
        </p:nvCxnSpPr>
        <p:spPr bwMode="auto">
          <a:xfrm>
            <a:off x="9021763" y="4365625"/>
            <a:ext cx="0" cy="6048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0" name="Straight Connector 239616">
            <a:extLst>
              <a:ext uri="{FF2B5EF4-FFF2-40B4-BE49-F238E27FC236}">
                <a16:creationId xmlns:a16="http://schemas.microsoft.com/office/drawing/2014/main" id="{B404F399-9599-2847-148B-0D51FFD151D2}"/>
              </a:ext>
            </a:extLst>
          </p:cNvPr>
          <p:cNvCxnSpPr>
            <a:cxnSpLocks/>
            <a:stCxn id="334868" idx="1"/>
          </p:cNvCxnSpPr>
          <p:nvPr/>
        </p:nvCxnSpPr>
        <p:spPr bwMode="auto">
          <a:xfrm flipH="1" flipV="1">
            <a:off x="9034463" y="4365625"/>
            <a:ext cx="4243387" cy="47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1" name="Straight Arrow Connector 239618">
            <a:extLst>
              <a:ext uri="{FF2B5EF4-FFF2-40B4-BE49-F238E27FC236}">
                <a16:creationId xmlns:a16="http://schemas.microsoft.com/office/drawing/2014/main" id="{6F7A5CDE-33C5-D497-BA8D-134DC45E383C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2588" y="2671763"/>
            <a:ext cx="0" cy="8397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2" name="Straight Connector 239616">
            <a:extLst>
              <a:ext uri="{FF2B5EF4-FFF2-40B4-BE49-F238E27FC236}">
                <a16:creationId xmlns:a16="http://schemas.microsoft.com/office/drawing/2014/main" id="{D351D5BB-1523-49B2-29EE-FC76E61B138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1875" y="3009900"/>
            <a:ext cx="33369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3" name="Straight Arrow Connector 239618">
            <a:extLst>
              <a:ext uri="{FF2B5EF4-FFF2-40B4-BE49-F238E27FC236}">
                <a16:creationId xmlns:a16="http://schemas.microsoft.com/office/drawing/2014/main" id="{DAD41ABD-40A8-A185-4EEA-C449ADA03E3F}"/>
              </a:ext>
            </a:extLst>
          </p:cNvPr>
          <p:cNvCxnSpPr>
            <a:cxnSpLocks/>
          </p:cNvCxnSpPr>
          <p:nvPr/>
        </p:nvCxnSpPr>
        <p:spPr bwMode="auto">
          <a:xfrm>
            <a:off x="10493375" y="1916113"/>
            <a:ext cx="0" cy="1803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874" name="Rectangle 18">
            <a:extLst>
              <a:ext uri="{FF2B5EF4-FFF2-40B4-BE49-F238E27FC236}">
                <a16:creationId xmlns:a16="http://schemas.microsoft.com/office/drawing/2014/main" id="{11AFAE83-7A9F-D6FF-B46D-AE153786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2711450"/>
            <a:ext cx="1976437" cy="4905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CITY HALL</a:t>
            </a:r>
          </a:p>
        </p:txBody>
      </p:sp>
      <p:sp>
        <p:nvSpPr>
          <p:cNvPr id="334875" name="Rectangle 18">
            <a:extLst>
              <a:ext uri="{FF2B5EF4-FFF2-40B4-BE49-F238E27FC236}">
                <a16:creationId xmlns:a16="http://schemas.microsoft.com/office/drawing/2014/main" id="{B3AFC1CE-CF35-A9BA-A0CD-A8CE9D53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3940175"/>
            <a:ext cx="1930400" cy="49212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CHILD DEVELOPMENT CENTER</a:t>
            </a:r>
          </a:p>
        </p:txBody>
      </p:sp>
      <p:cxnSp>
        <p:nvCxnSpPr>
          <p:cNvPr id="334876" name="Straight Arrow Connector 239618">
            <a:extLst>
              <a:ext uri="{FF2B5EF4-FFF2-40B4-BE49-F238E27FC236}">
                <a16:creationId xmlns:a16="http://schemas.microsoft.com/office/drawing/2014/main" id="{783ED92E-210B-80EB-758D-B36280B7A6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13613" y="2955925"/>
            <a:ext cx="14287" cy="127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7" name="Straight Connector 239616">
            <a:extLst>
              <a:ext uri="{FF2B5EF4-FFF2-40B4-BE49-F238E27FC236}">
                <a16:creationId xmlns:a16="http://schemas.microsoft.com/office/drawing/2014/main" id="{4CE9CB85-99EC-DD08-3A8D-1177BF2EB557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0763" y="4229100"/>
            <a:ext cx="50371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8" name="Straight Connector 239616">
            <a:extLst>
              <a:ext uri="{FF2B5EF4-FFF2-40B4-BE49-F238E27FC236}">
                <a16:creationId xmlns:a16="http://schemas.microsoft.com/office/drawing/2014/main" id="{C981D4A4-F4C1-8F22-AD10-02A0575C94AF}"/>
              </a:ext>
            </a:extLst>
          </p:cNvPr>
          <p:cNvCxnSpPr>
            <a:cxnSpLocks/>
            <a:endCxn id="334854" idx="3"/>
          </p:cNvCxnSpPr>
          <p:nvPr/>
        </p:nvCxnSpPr>
        <p:spPr bwMode="auto">
          <a:xfrm flipH="1">
            <a:off x="2290763" y="5770563"/>
            <a:ext cx="62706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79" name="Straight Connector 239616">
            <a:extLst>
              <a:ext uri="{FF2B5EF4-FFF2-40B4-BE49-F238E27FC236}">
                <a16:creationId xmlns:a16="http://schemas.microsoft.com/office/drawing/2014/main" id="{4A28AB74-7ED6-F4BD-D678-3F86C0B6055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22500" y="7843838"/>
            <a:ext cx="7380288" cy="1952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880" name="Rectangle 18">
            <a:extLst>
              <a:ext uri="{FF2B5EF4-FFF2-40B4-BE49-F238E27FC236}">
                <a16:creationId xmlns:a16="http://schemas.microsoft.com/office/drawing/2014/main" id="{1B4CB6EF-D1BA-2FE0-49BF-FE8543AA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7583488"/>
            <a:ext cx="1912937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PARKING LOTS</a:t>
            </a:r>
          </a:p>
        </p:txBody>
      </p:sp>
      <p:sp>
        <p:nvSpPr>
          <p:cNvPr id="304162" name="Arrow: Right 269345">
            <a:extLst>
              <a:ext uri="{FF2B5EF4-FFF2-40B4-BE49-F238E27FC236}">
                <a16:creationId xmlns:a16="http://schemas.microsoft.com/office/drawing/2014/main" id="{E8234A32-1ED0-D485-E7C6-CCC92CA1B384}"/>
              </a:ext>
            </a:extLst>
          </p:cNvPr>
          <p:cNvSpPr>
            <a:spLocks noChangeArrowheads="1"/>
          </p:cNvSpPr>
          <p:nvPr/>
        </p:nvSpPr>
        <p:spPr bwMode="auto">
          <a:xfrm rot="-2138557">
            <a:off x="7639050" y="6294438"/>
            <a:ext cx="407988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4163" name="Arrow: Left-Right 24">
            <a:extLst>
              <a:ext uri="{FF2B5EF4-FFF2-40B4-BE49-F238E27FC236}">
                <a16:creationId xmlns:a16="http://schemas.microsoft.com/office/drawing/2014/main" id="{1DA9765E-B85B-E320-8525-6C1FC0501291}"/>
              </a:ext>
            </a:extLst>
          </p:cNvPr>
          <p:cNvSpPr>
            <a:spLocks noChangeArrowheads="1"/>
          </p:cNvSpPr>
          <p:nvPr/>
        </p:nvSpPr>
        <p:spPr bwMode="auto">
          <a:xfrm rot="1445339">
            <a:off x="10374313" y="8304213"/>
            <a:ext cx="709612" cy="492125"/>
          </a:xfrm>
          <a:prstGeom prst="leftRightArrow">
            <a:avLst>
              <a:gd name="adj1" fmla="val 50000"/>
              <a:gd name="adj2" fmla="val 50187"/>
            </a:avLst>
          </a:prstGeom>
          <a:solidFill>
            <a:schemeClr val="accent5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4164" name="Arrow: Left-Right 24">
            <a:extLst>
              <a:ext uri="{FF2B5EF4-FFF2-40B4-BE49-F238E27FC236}">
                <a16:creationId xmlns:a16="http://schemas.microsoft.com/office/drawing/2014/main" id="{F0CEC866-55B5-FE1F-6470-1ADCC62873ED}"/>
              </a:ext>
            </a:extLst>
          </p:cNvPr>
          <p:cNvSpPr>
            <a:spLocks noChangeArrowheads="1"/>
          </p:cNvSpPr>
          <p:nvPr/>
        </p:nvSpPr>
        <p:spPr bwMode="auto">
          <a:xfrm rot="1329584">
            <a:off x="2206625" y="1670050"/>
            <a:ext cx="709613" cy="492125"/>
          </a:xfrm>
          <a:prstGeom prst="leftRightArrow">
            <a:avLst>
              <a:gd name="adj1" fmla="val 50000"/>
              <a:gd name="adj2" fmla="val 50187"/>
            </a:avLst>
          </a:prstGeom>
          <a:solidFill>
            <a:schemeClr val="accent5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4165" name="Arrow: Left-Right 24">
            <a:extLst>
              <a:ext uri="{FF2B5EF4-FFF2-40B4-BE49-F238E27FC236}">
                <a16:creationId xmlns:a16="http://schemas.microsoft.com/office/drawing/2014/main" id="{9ACC4876-E457-FB9D-28AE-6E7D53C49CCE}"/>
              </a:ext>
            </a:extLst>
          </p:cNvPr>
          <p:cNvSpPr>
            <a:spLocks noChangeArrowheads="1"/>
          </p:cNvSpPr>
          <p:nvPr/>
        </p:nvSpPr>
        <p:spPr bwMode="auto">
          <a:xfrm rot="8412520">
            <a:off x="4675188" y="852488"/>
            <a:ext cx="709612" cy="493712"/>
          </a:xfrm>
          <a:prstGeom prst="leftRightArrow">
            <a:avLst>
              <a:gd name="adj1" fmla="val 50000"/>
              <a:gd name="adj2" fmla="val 50026"/>
            </a:avLst>
          </a:prstGeom>
          <a:solidFill>
            <a:schemeClr val="accent5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4166" name="Arrow: Left-Right 24">
            <a:extLst>
              <a:ext uri="{FF2B5EF4-FFF2-40B4-BE49-F238E27FC236}">
                <a16:creationId xmlns:a16="http://schemas.microsoft.com/office/drawing/2014/main" id="{9930EE40-5E5B-9D4C-8A27-FFFC2739BCE1}"/>
              </a:ext>
            </a:extLst>
          </p:cNvPr>
          <p:cNvSpPr>
            <a:spLocks noChangeArrowheads="1"/>
          </p:cNvSpPr>
          <p:nvPr/>
        </p:nvSpPr>
        <p:spPr bwMode="auto">
          <a:xfrm rot="6695199">
            <a:off x="13666787" y="3451226"/>
            <a:ext cx="709613" cy="493712"/>
          </a:xfrm>
          <a:prstGeom prst="leftRightArrow">
            <a:avLst>
              <a:gd name="adj1" fmla="val 50000"/>
              <a:gd name="adj2" fmla="val 50026"/>
            </a:avLst>
          </a:prstGeom>
          <a:solidFill>
            <a:schemeClr val="accent5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4886" name="Freeform: Shape 269361">
            <a:extLst>
              <a:ext uri="{FF2B5EF4-FFF2-40B4-BE49-F238E27FC236}">
                <a16:creationId xmlns:a16="http://schemas.microsoft.com/office/drawing/2014/main" id="{74322083-3AA0-796A-F2B0-F1964B4129C1}"/>
              </a:ext>
            </a:extLst>
          </p:cNvPr>
          <p:cNvSpPr>
            <a:spLocks/>
          </p:cNvSpPr>
          <p:nvPr/>
        </p:nvSpPr>
        <p:spPr bwMode="auto">
          <a:xfrm>
            <a:off x="8559800" y="5702300"/>
            <a:ext cx="2895600" cy="1930400"/>
          </a:xfrm>
          <a:custGeom>
            <a:avLst/>
            <a:gdLst>
              <a:gd name="T0" fmla="*/ 0 w 2895600"/>
              <a:gd name="T1" fmla="*/ 203200 h 1930400"/>
              <a:gd name="T2" fmla="*/ 711200 w 2895600"/>
              <a:gd name="T3" fmla="*/ 0 h 1930400"/>
              <a:gd name="T4" fmla="*/ 2895600 w 2895600"/>
              <a:gd name="T5" fmla="*/ 990600 h 1930400"/>
              <a:gd name="T6" fmla="*/ 2527300 w 2895600"/>
              <a:gd name="T7" fmla="*/ 1930400 h 1930400"/>
              <a:gd name="T8" fmla="*/ 2095500 w 2895600"/>
              <a:gd name="T9" fmla="*/ 1727200 h 1930400"/>
              <a:gd name="T10" fmla="*/ 1854200 w 2895600"/>
              <a:gd name="T11" fmla="*/ 1536700 h 1930400"/>
              <a:gd name="T12" fmla="*/ 1625600 w 2895600"/>
              <a:gd name="T13" fmla="*/ 1409700 h 1930400"/>
              <a:gd name="T14" fmla="*/ 1447800 w 2895600"/>
              <a:gd name="T15" fmla="*/ 1295400 h 1930400"/>
              <a:gd name="T16" fmla="*/ 1130300 w 2895600"/>
              <a:gd name="T17" fmla="*/ 1130300 h 1930400"/>
              <a:gd name="T18" fmla="*/ 952500 w 2895600"/>
              <a:gd name="T19" fmla="*/ 1016000 h 1930400"/>
              <a:gd name="T20" fmla="*/ 127000 w 2895600"/>
              <a:gd name="T21" fmla="*/ 406400 h 1930400"/>
              <a:gd name="T22" fmla="*/ 0 w 2895600"/>
              <a:gd name="T23" fmla="*/ 203200 h 1930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95600" h="1930400">
                <a:moveTo>
                  <a:pt x="0" y="203200"/>
                </a:moveTo>
                <a:lnTo>
                  <a:pt x="711200" y="0"/>
                </a:lnTo>
                <a:lnTo>
                  <a:pt x="2895600" y="990600"/>
                </a:lnTo>
                <a:lnTo>
                  <a:pt x="2527300" y="1930400"/>
                </a:lnTo>
                <a:lnTo>
                  <a:pt x="2095500" y="1727200"/>
                </a:lnTo>
                <a:lnTo>
                  <a:pt x="1854200" y="1536700"/>
                </a:lnTo>
                <a:lnTo>
                  <a:pt x="1625600" y="1409700"/>
                </a:lnTo>
                <a:lnTo>
                  <a:pt x="1447800" y="1295400"/>
                </a:lnTo>
                <a:lnTo>
                  <a:pt x="1130300" y="1130300"/>
                </a:lnTo>
                <a:lnTo>
                  <a:pt x="952500" y="1016000"/>
                </a:lnTo>
                <a:lnTo>
                  <a:pt x="127000" y="406400"/>
                </a:lnTo>
                <a:lnTo>
                  <a:pt x="0" y="203200"/>
                </a:ln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7" name="Rectangle 18">
            <a:extLst>
              <a:ext uri="{FF2B5EF4-FFF2-40B4-BE49-F238E27FC236}">
                <a16:creationId xmlns:a16="http://schemas.microsoft.com/office/drawing/2014/main" id="{724620D3-708A-0AD3-E2CA-082AC641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5150" y="7843838"/>
            <a:ext cx="2130425" cy="4905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POTENTIAL</a:t>
            </a:r>
          </a:p>
          <a:p>
            <a:pPr algn="ctr" eaLnBrk="1" hangingPunct="1"/>
            <a:r>
              <a:rPr lang="en-US" altLang="en-US" sz="1400" b="1"/>
              <a:t>BUILDING SITE</a:t>
            </a:r>
          </a:p>
        </p:txBody>
      </p:sp>
      <p:cxnSp>
        <p:nvCxnSpPr>
          <p:cNvPr id="334888" name="Straight Arrow Connector 24">
            <a:extLst>
              <a:ext uri="{FF2B5EF4-FFF2-40B4-BE49-F238E27FC236}">
                <a16:creationId xmlns:a16="http://schemas.microsoft.com/office/drawing/2014/main" id="{6EC3294F-5F0F-E396-3E60-56B17CDD86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709275" y="6831013"/>
            <a:ext cx="7938" cy="12509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89" name="Straight Connector 239616">
            <a:extLst>
              <a:ext uri="{FF2B5EF4-FFF2-40B4-BE49-F238E27FC236}">
                <a16:creationId xmlns:a16="http://schemas.microsoft.com/office/drawing/2014/main" id="{8BE81D9B-3E33-82D8-6B5F-A3DF578757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728325" y="8081963"/>
            <a:ext cx="2536825" cy="460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4172" name="Arrow: Right 269374">
            <a:extLst>
              <a:ext uri="{FF2B5EF4-FFF2-40B4-BE49-F238E27FC236}">
                <a16:creationId xmlns:a16="http://schemas.microsoft.com/office/drawing/2014/main" id="{11E4F87B-B3A7-A3C1-F293-78E7CDF1BB74}"/>
              </a:ext>
            </a:extLst>
          </p:cNvPr>
          <p:cNvSpPr>
            <a:spLocks noChangeArrowheads="1"/>
          </p:cNvSpPr>
          <p:nvPr/>
        </p:nvSpPr>
        <p:spPr bwMode="auto">
          <a:xfrm rot="-2552671">
            <a:off x="8818563" y="7258050"/>
            <a:ext cx="407987" cy="6842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/>
          <a:lstStyle>
            <a:lvl1pPr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1463675"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14636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4E01E-897A-23EB-71FA-94D0700B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244013"/>
            <a:ext cx="146304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Trade Gothic LT Com Bold" panose="020B0803040303020004" pitchFamily="34" charset="0"/>
                <a:cs typeface="+mn-cs"/>
              </a:rPr>
              <a:t>DISTRICTS 5 AND 6 CANDIDATE SITE: BILL BARBER MEMORIAL PARK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63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63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70759</TotalTime>
  <Words>342</Words>
  <Application>Microsoft Office PowerPoint</Application>
  <PresentationFormat>Custom</PresentationFormat>
  <Paragraphs>120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Narrow</vt:lpstr>
      <vt:lpstr>Arial</vt:lpstr>
      <vt:lpstr>Candara</vt:lpstr>
      <vt:lpstr>Trade Gothic LT Com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Facilities Branch LAUSD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pavan.bhatia</dc:creator>
  <cp:lastModifiedBy>Julie Zeoli</cp:lastModifiedBy>
  <cp:revision>4390</cp:revision>
  <cp:lastPrinted>2025-07-07T17:47:36Z</cp:lastPrinted>
  <dcterms:created xsi:type="dcterms:W3CDTF">2010-01-20T23:00:04Z</dcterms:created>
  <dcterms:modified xsi:type="dcterms:W3CDTF">2025-08-13T20:08:09Z</dcterms:modified>
</cp:coreProperties>
</file>